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302" r:id="rId5"/>
    <p:sldId id="334" r:id="rId6"/>
    <p:sldId id="313" r:id="rId7"/>
    <p:sldId id="330" r:id="rId8"/>
    <p:sldId id="329" r:id="rId9"/>
    <p:sldId id="340" r:id="rId10"/>
    <p:sldId id="332" r:id="rId11"/>
    <p:sldId id="341" r:id="rId12"/>
    <p:sldId id="342" r:id="rId13"/>
    <p:sldId id="343" r:id="rId14"/>
    <p:sldId id="344" r:id="rId15"/>
    <p:sldId id="345" r:id="rId16"/>
    <p:sldId id="346" r:id="rId17"/>
    <p:sldId id="347"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64" userDrawn="1">
          <p15:clr>
            <a:srgbClr val="A4A3A4"/>
          </p15:clr>
        </p15:guide>
        <p15:guide id="2" pos="7276" userDrawn="1">
          <p15:clr>
            <a:srgbClr val="A4A3A4"/>
          </p15:clr>
        </p15:guide>
        <p15:guide id="3" pos="405"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Coy" initials="CC" lastIdx="7" clrIdx="0">
    <p:extLst>
      <p:ext uri="{19B8F6BF-5375-455C-9EA6-DF929625EA0E}">
        <p15:presenceInfo xmlns:p15="http://schemas.microsoft.com/office/powerpoint/2012/main" userId="S::christopher.coy@rsginc.com::87bb307f-b40a-48f0-a982-d0bbc2eea8bc" providerId="AD"/>
      </p:ext>
    </p:extLst>
  </p:cmAuthor>
  <p:cmAuthor id="2" name="Abigail Rosenson" initials="AR" lastIdx="9" clrIdx="1">
    <p:extLst>
      <p:ext uri="{19B8F6BF-5375-455C-9EA6-DF929625EA0E}">
        <p15:presenceInfo xmlns:p15="http://schemas.microsoft.com/office/powerpoint/2012/main" userId="S::abigail.rosenson@rsginc.com::a55db35d-5da5-482a-93a5-d8595a220c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FFC20E"/>
    <a:srgbClr val="FAB979"/>
    <a:srgbClr val="D1457A"/>
    <a:srgbClr val="48484A"/>
    <a:srgbClr val="DCDDDE"/>
    <a:srgbClr val="B1B3B6"/>
    <a:srgbClr val="77787B"/>
    <a:srgbClr val="BA1222"/>
    <a:srgbClr val="524D8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30" autoAdjust="0"/>
    <p:restoredTop sz="74209" autoAdjust="0"/>
  </p:normalViewPr>
  <p:slideViewPr>
    <p:cSldViewPr snapToGrid="0" snapToObjects="1">
      <p:cViewPr varScale="1">
        <p:scale>
          <a:sx n="105" d="100"/>
          <a:sy n="105" d="100"/>
        </p:scale>
        <p:origin x="150" y="222"/>
      </p:cViewPr>
      <p:guideLst>
        <p:guide orient="horz" pos="4264"/>
        <p:guide pos="7276"/>
        <p:guide pos="40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0"/>
    </p:cViewPr>
  </p:sorterViewPr>
  <p:notesViewPr>
    <p:cSldViewPr snapToGrid="0" snapToObjects="1">
      <p:cViewPr varScale="1">
        <p:scale>
          <a:sx n="82" d="100"/>
          <a:sy n="82" d="100"/>
        </p:scale>
        <p:origin x="-318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91826650438401"/>
          <c:y val="8.6910473246799083E-2"/>
          <c:w val="0.43076779469797299"/>
          <c:h val="0.72000589314886687"/>
        </c:manualLayout>
      </c:layout>
      <c:pieChart>
        <c:varyColors val="1"/>
        <c:ser>
          <c:idx val="0"/>
          <c:order val="0"/>
          <c:tx>
            <c:strRef>
              <c:f>Sheet1!$B$1</c:f>
              <c:strCache>
                <c:ptCount val="1"/>
                <c:pt idx="0">
                  <c:v>Travel Diary</c:v>
                </c:pt>
              </c:strCache>
            </c:strRef>
          </c:tx>
          <c:spPr>
            <a:ln>
              <a:noFill/>
            </a:ln>
          </c:spPr>
          <c:dPt>
            <c:idx val="0"/>
            <c:bubble3D val="0"/>
            <c:spPr>
              <a:solidFill>
                <a:schemeClr val="bg2"/>
              </a:solidFill>
              <a:ln w="19050">
                <a:noFill/>
              </a:ln>
              <a:effectLst/>
            </c:spPr>
            <c:extLst xmlns:c16r2="http://schemas.microsoft.com/office/drawing/2015/06/chart">
              <c:ext xmlns:c16="http://schemas.microsoft.com/office/drawing/2014/chart" uri="{C3380CC4-5D6E-409C-BE32-E72D297353CC}">
                <c16:uniqueId val="{00000001-B783-4F92-A25C-35F75E719274}"/>
              </c:ext>
            </c:extLst>
          </c:dPt>
          <c:dPt>
            <c:idx val="1"/>
            <c:bubble3D val="0"/>
            <c:spPr>
              <a:solidFill>
                <a:schemeClr val="tx1"/>
              </a:solidFill>
              <a:ln w="19050">
                <a:noFill/>
              </a:ln>
              <a:effectLst/>
            </c:spPr>
            <c:extLst xmlns:c16r2="http://schemas.microsoft.com/office/drawing/2015/06/chart">
              <c:ext xmlns:c16="http://schemas.microsoft.com/office/drawing/2014/chart" uri="{C3380CC4-5D6E-409C-BE32-E72D297353CC}">
                <c16:uniqueId val="{00000003-B783-4F92-A25C-35F75E719274}"/>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Sheet1!$A$2:$A$3</c:f>
              <c:strCache>
                <c:ptCount val="2"/>
                <c:pt idx="0">
                  <c:v>Smartphone Diary</c:v>
                </c:pt>
                <c:pt idx="1">
                  <c:v>Online Diary</c:v>
                </c:pt>
              </c:strCache>
            </c:strRef>
          </c:cat>
          <c:val>
            <c:numRef>
              <c:f>Sheet1!$B$2:$B$3</c:f>
              <c:numCache>
                <c:formatCode>0%</c:formatCode>
                <c:ptCount val="2"/>
                <c:pt idx="0">
                  <c:v>0.6</c:v>
                </c:pt>
                <c:pt idx="1">
                  <c:v>0.4</c:v>
                </c:pt>
              </c:numCache>
            </c:numRef>
          </c:val>
          <c:extLst xmlns:c16r2="http://schemas.microsoft.com/office/drawing/2015/06/chart">
            <c:ext xmlns:c16="http://schemas.microsoft.com/office/drawing/2014/chart" uri="{C3380CC4-5D6E-409C-BE32-E72D297353CC}">
              <c16:uniqueId val="{00000004-B783-4F92-A25C-35F75E71927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4037893760288381E-2"/>
          <c:y val="0.84415228835403411"/>
          <c:w val="0.84531962475978062"/>
          <c:h val="0.1061731603575350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5BB3D4B-E7F6-4A42-853B-40C1A88C262E}" type="datetimeFigureOut">
              <a:rPr lang="en-US" smtClean="0"/>
              <a:t>5/29/2019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77C7C1A-D5B2-4BB7-A8A5-88681A8C6345}" type="slidenum">
              <a:rPr lang="en-US" smtClean="0"/>
              <a:t>‹#›</a:t>
            </a:fld>
            <a:endParaRPr lang="en-US"/>
          </a:p>
        </p:txBody>
      </p:sp>
    </p:spTree>
    <p:extLst>
      <p:ext uri="{BB962C8B-B14F-4D97-AF65-F5344CB8AC3E}">
        <p14:creationId xmlns:p14="http://schemas.microsoft.com/office/powerpoint/2010/main" val="4046364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2686A57-3D42-1746-A4F9-9BA3F9944E9C}" type="datetimeFigureOut">
              <a:rPr lang="en-US" smtClean="0"/>
              <a:t>5/29/2019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46EF74-4753-DA47-9B34-F93D23E42F59}" type="slidenum">
              <a:rPr lang="en-US" smtClean="0"/>
              <a:t>‹#›</a:t>
            </a:fld>
            <a:endParaRPr lang="en-US"/>
          </a:p>
        </p:txBody>
      </p:sp>
    </p:spTree>
    <p:extLst>
      <p:ext uri="{BB962C8B-B14F-4D97-AF65-F5344CB8AC3E}">
        <p14:creationId xmlns:p14="http://schemas.microsoft.com/office/powerpoint/2010/main" val="981006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1</a:t>
            </a:fld>
            <a:endParaRPr lang="en-US"/>
          </a:p>
        </p:txBody>
      </p:sp>
    </p:spTree>
    <p:extLst>
      <p:ext uri="{BB962C8B-B14F-4D97-AF65-F5344CB8AC3E}">
        <p14:creationId xmlns:p14="http://schemas.microsoft.com/office/powerpoint/2010/main" val="117262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slide looks at the distribution of trip distances by method of participation.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Short trips (under two miles) are often under-reported, either because participants forget the trip or don’t think to count them as trips. (Example forgotten trips might include short walk trips to get coffee or run to a pharmacy during the workday.)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This underreporting contributes to the overall higher trip rates among participants using smartphones. </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10</a:t>
            </a:fld>
            <a:endParaRPr lang="en-US"/>
          </a:p>
        </p:txBody>
      </p:sp>
    </p:spTree>
    <p:extLst>
      <p:ext uri="{BB962C8B-B14F-4D97-AF65-F5344CB8AC3E}">
        <p14:creationId xmlns:p14="http://schemas.microsoft.com/office/powerpoint/2010/main" val="224723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terms of demographics, the smartphone participants also match the true population much more closely.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The figures here show </a:t>
            </a:r>
            <a:r>
              <a:rPr lang="en-US" u="sng" dirty="0"/>
              <a:t>unweighted</a:t>
            </a:r>
            <a:r>
              <a:rPr lang="en-US" dirty="0"/>
              <a:t> age distributions by survey mode compared to the total population. Younger age groups on the left, and older age groups on the right of each group.</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Non-smartphone participants typically tend to be much older than those who participate by smartphone. (Age is a primary indicator of smartphone ownership).</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This is an important distinction because age greatly impacts travel behavior and correlates with other travel determinates, like employment status. </a:t>
            </a:r>
          </a:p>
        </p:txBody>
      </p:sp>
      <p:sp>
        <p:nvSpPr>
          <p:cNvPr id="4" name="Slide Number Placeholder 3"/>
          <p:cNvSpPr>
            <a:spLocks noGrp="1"/>
          </p:cNvSpPr>
          <p:nvPr>
            <p:ph type="sldNum" sz="quarter" idx="5"/>
          </p:nvPr>
        </p:nvSpPr>
        <p:spPr/>
        <p:txBody>
          <a:bodyPr/>
          <a:lstStyle/>
          <a:p>
            <a:fld id="{3746EF74-4753-DA47-9B34-F93D23E42F59}" type="slidenum">
              <a:rPr lang="en-US" smtClean="0"/>
              <a:t>11</a:t>
            </a:fld>
            <a:endParaRPr lang="en-US"/>
          </a:p>
        </p:txBody>
      </p:sp>
    </p:spTree>
    <p:extLst>
      <p:ext uri="{BB962C8B-B14F-4D97-AF65-F5344CB8AC3E}">
        <p14:creationId xmlns:p14="http://schemas.microsoft.com/office/powerpoint/2010/main" val="2217497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12</a:t>
            </a:fld>
            <a:endParaRPr lang="en-US"/>
          </a:p>
        </p:txBody>
      </p:sp>
    </p:spTree>
    <p:extLst>
      <p:ext uri="{BB962C8B-B14F-4D97-AF65-F5344CB8AC3E}">
        <p14:creationId xmlns:p14="http://schemas.microsoft.com/office/powerpoint/2010/main" val="3744290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13</a:t>
            </a:fld>
            <a:endParaRPr lang="en-US"/>
          </a:p>
        </p:txBody>
      </p:sp>
    </p:spTree>
    <p:extLst>
      <p:ext uri="{BB962C8B-B14F-4D97-AF65-F5344CB8AC3E}">
        <p14:creationId xmlns:p14="http://schemas.microsoft.com/office/powerpoint/2010/main" val="1547453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6EF74-4753-DA47-9B34-F93D23E42F59}" type="slidenum">
              <a:rPr lang="en-US" smtClean="0"/>
              <a:t>14</a:t>
            </a:fld>
            <a:endParaRPr lang="en-US"/>
          </a:p>
        </p:txBody>
      </p:sp>
    </p:spTree>
    <p:extLst>
      <p:ext uri="{BB962C8B-B14F-4D97-AF65-F5344CB8AC3E}">
        <p14:creationId xmlns:p14="http://schemas.microsoft.com/office/powerpoint/2010/main" val="324570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2</a:t>
            </a:fld>
            <a:endParaRPr lang="en-US"/>
          </a:p>
        </p:txBody>
      </p:sp>
    </p:spTree>
    <p:extLst>
      <p:ext uri="{BB962C8B-B14F-4D97-AF65-F5344CB8AC3E}">
        <p14:creationId xmlns:p14="http://schemas.microsoft.com/office/powerpoint/2010/main" val="1574192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[Summarize region location]</a:t>
            </a:r>
          </a:p>
          <a:p>
            <a:endParaRPr lang="en-US" b="1" dirty="0"/>
          </a:p>
          <a:p>
            <a:r>
              <a:rPr lang="en-US" b="1" dirty="0"/>
              <a:t>Key Transportation Topics:</a:t>
            </a:r>
          </a:p>
          <a:p>
            <a:pPr marL="174708" indent="-174708">
              <a:buFont typeface="Arial" panose="020B0604020202020204" pitchFamily="34" charset="0"/>
              <a:buChar char="•"/>
            </a:pPr>
            <a:r>
              <a:rPr lang="en-US" b="0" dirty="0"/>
              <a:t>Transportation activity has been changing quickly over the past 10 years, but we need to measure it to really know. </a:t>
            </a:r>
          </a:p>
          <a:p>
            <a:pPr marL="174708" indent="-174708">
              <a:buFont typeface="Arial" panose="020B0604020202020204" pitchFamily="34" charset="0"/>
              <a:buChar char="•"/>
            </a:pPr>
            <a:endParaRPr lang="en-US" b="0" dirty="0"/>
          </a:p>
          <a:p>
            <a:pPr marL="174708" indent="-174708">
              <a:buFont typeface="Arial" panose="020B0604020202020204" pitchFamily="34" charset="0"/>
              <a:buChar char="•"/>
            </a:pPr>
            <a:r>
              <a:rPr lang="en-US" b="0" dirty="0"/>
              <a:t>Having rich, up-to-date data is key for keeping track of growing trends and changes in demand. </a:t>
            </a:r>
          </a:p>
        </p:txBody>
      </p:sp>
      <p:sp>
        <p:nvSpPr>
          <p:cNvPr id="4" name="Slide Number Placeholder 3"/>
          <p:cNvSpPr>
            <a:spLocks noGrp="1"/>
          </p:cNvSpPr>
          <p:nvPr>
            <p:ph type="sldNum" sz="quarter" idx="5"/>
          </p:nvPr>
        </p:nvSpPr>
        <p:spPr/>
        <p:txBody>
          <a:bodyPr/>
          <a:lstStyle/>
          <a:p>
            <a:fld id="{3746EF74-4753-DA47-9B34-F93D23E42F59}" type="slidenum">
              <a:rPr lang="en-US" smtClean="0"/>
              <a:t>3</a:t>
            </a:fld>
            <a:endParaRPr lang="en-US"/>
          </a:p>
        </p:txBody>
      </p:sp>
    </p:spTree>
    <p:extLst>
      <p:ext uri="{BB962C8B-B14F-4D97-AF65-F5344CB8AC3E}">
        <p14:creationId xmlns:p14="http://schemas.microsoft.com/office/powerpoint/2010/main" val="404056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We use HTS data to inform many of our programs and plans.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This goes beyond it’s use in our next model update – HTS data helps us with general transportation planning, active transportation planning, and understanding special travel markets.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Data volume and quality are especially important for the niche planning areas. </a:t>
            </a:r>
          </a:p>
        </p:txBody>
      </p:sp>
      <p:sp>
        <p:nvSpPr>
          <p:cNvPr id="4" name="Slide Number Placeholder 3"/>
          <p:cNvSpPr>
            <a:spLocks noGrp="1"/>
          </p:cNvSpPr>
          <p:nvPr>
            <p:ph type="sldNum" sz="quarter" idx="5"/>
          </p:nvPr>
        </p:nvSpPr>
        <p:spPr/>
        <p:txBody>
          <a:bodyPr/>
          <a:lstStyle/>
          <a:p>
            <a:fld id="{3746EF74-4753-DA47-9B34-F93D23E42F59}" type="slidenum">
              <a:rPr lang="en-US" smtClean="0"/>
              <a:t>4</a:t>
            </a:fld>
            <a:endParaRPr lang="en-US"/>
          </a:p>
        </p:txBody>
      </p:sp>
    </p:spTree>
    <p:extLst>
      <p:ext uri="{BB962C8B-B14F-4D97-AF65-F5344CB8AC3E}">
        <p14:creationId xmlns:p14="http://schemas.microsoft.com/office/powerpoint/2010/main" val="83360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[Stick to the text on the slide, mostly]</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All households recruited using an online survey. Eligible households were then asked to complete the travel diary survey in a smartphone app while the remaining households completed the survey online.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Most households (60%) participated for up to 7-days using a GPS-based smartphone app to complete their travel diaries. </a:t>
            </a:r>
          </a:p>
        </p:txBody>
      </p:sp>
      <p:sp>
        <p:nvSpPr>
          <p:cNvPr id="4" name="Slide Number Placeholder 3"/>
          <p:cNvSpPr>
            <a:spLocks noGrp="1"/>
          </p:cNvSpPr>
          <p:nvPr>
            <p:ph type="sldNum" sz="quarter" idx="5"/>
          </p:nvPr>
        </p:nvSpPr>
        <p:spPr/>
        <p:txBody>
          <a:bodyPr/>
          <a:lstStyle/>
          <a:p>
            <a:fld id="{3746EF74-4753-DA47-9B34-F93D23E42F59}" type="slidenum">
              <a:rPr lang="en-US" smtClean="0"/>
              <a:t>5</a:t>
            </a:fld>
            <a:endParaRPr lang="en-US"/>
          </a:p>
        </p:txBody>
      </p:sp>
    </p:spTree>
    <p:extLst>
      <p:ext uri="{BB962C8B-B14F-4D97-AF65-F5344CB8AC3E}">
        <p14:creationId xmlns:p14="http://schemas.microsoft.com/office/powerpoint/2010/main" val="3024100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[stick to text on the slide]</a:t>
            </a:r>
          </a:p>
        </p:txBody>
      </p:sp>
      <p:sp>
        <p:nvSpPr>
          <p:cNvPr id="4" name="Slide Number Placeholder 3"/>
          <p:cNvSpPr>
            <a:spLocks noGrp="1"/>
          </p:cNvSpPr>
          <p:nvPr>
            <p:ph type="sldNum" sz="quarter" idx="5"/>
          </p:nvPr>
        </p:nvSpPr>
        <p:spPr/>
        <p:txBody>
          <a:bodyPr/>
          <a:lstStyle/>
          <a:p>
            <a:fld id="{3746EF74-4753-DA47-9B34-F93D23E42F59}" type="slidenum">
              <a:rPr lang="en-US" smtClean="0"/>
              <a:t>6</a:t>
            </a:fld>
            <a:endParaRPr lang="en-US"/>
          </a:p>
        </p:txBody>
      </p:sp>
    </p:spTree>
    <p:extLst>
      <p:ext uri="{BB962C8B-B14F-4D97-AF65-F5344CB8AC3E}">
        <p14:creationId xmlns:p14="http://schemas.microsoft.com/office/powerpoint/2010/main" val="159771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Given that most participants provided more than one day of data, we were able to collect a higher share of high-priority or rare travel behaviors for the region.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For example, 112 persons biked on day one of their travel periods, but an additional 147 people only biked on days 2-7. A single day of data collection would have missed more than half of bicyclists in the study sample.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Similarly, there was a 196% increase in cross border trips when looking at 7 days of travel instead of just day one. This increase in travelers translates to about 9x the cross border trips.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Active transportation trends and cross-border travel are both key topics in our region, so capturing this additional data provides a lot of value. </a:t>
            </a:r>
          </a:p>
        </p:txBody>
      </p:sp>
      <p:sp>
        <p:nvSpPr>
          <p:cNvPr id="4" name="Slide Number Placeholder 3"/>
          <p:cNvSpPr>
            <a:spLocks noGrp="1"/>
          </p:cNvSpPr>
          <p:nvPr>
            <p:ph type="sldNum" sz="quarter" idx="5"/>
          </p:nvPr>
        </p:nvSpPr>
        <p:spPr/>
        <p:txBody>
          <a:bodyPr/>
          <a:lstStyle/>
          <a:p>
            <a:fld id="{3746EF74-4753-DA47-9B34-F93D23E42F59}" type="slidenum">
              <a:rPr lang="en-US" smtClean="0"/>
              <a:t>7</a:t>
            </a:fld>
            <a:endParaRPr lang="en-US"/>
          </a:p>
        </p:txBody>
      </p:sp>
    </p:spTree>
    <p:extLst>
      <p:ext uri="{BB962C8B-B14F-4D97-AF65-F5344CB8AC3E}">
        <p14:creationId xmlns:p14="http://schemas.microsoft.com/office/powerpoint/2010/main" val="455682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When we compare the results of our 2018 study to our previous study in 2008 (which did not include a smartphone element), we see that trip rates increase meaningfully across nearly every mode, including a 24% increase overall. </a:t>
            </a:r>
          </a:p>
          <a:p>
            <a:pPr marL="174708" indent="-174708">
              <a:buFont typeface="Arial" panose="020B0604020202020204" pitchFamily="34" charset="0"/>
              <a:buChar char="•"/>
            </a:pPr>
            <a:r>
              <a:rPr lang="en-US" dirty="0"/>
              <a:t>This is likely a combination of changes in travel behavior and changes in data collection methods. </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8</a:t>
            </a:fld>
            <a:endParaRPr lang="en-US"/>
          </a:p>
        </p:txBody>
      </p:sp>
    </p:spTree>
    <p:extLst>
      <p:ext uri="{BB962C8B-B14F-4D97-AF65-F5344CB8AC3E}">
        <p14:creationId xmlns:p14="http://schemas.microsoft.com/office/powerpoint/2010/main" val="1876213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slide compares the trip rates in the 2018 study by method of participation&gt;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Smartphone data consistently captures higher trip shares than the online survey method. </a:t>
            </a:r>
          </a:p>
          <a:p>
            <a:pPr marL="174708" indent="-174708">
              <a:buFont typeface="Arial" panose="020B0604020202020204" pitchFamily="34" charset="0"/>
              <a:buChar char="•"/>
            </a:pPr>
            <a:endParaRPr lang="en-US" dirty="0"/>
          </a:p>
          <a:p>
            <a:pPr marL="174708" indent="-174708" defTabSz="465887">
              <a:buFont typeface="Arial" panose="020B0604020202020204" pitchFamily="34" charset="0"/>
              <a:buChar char="•"/>
              <a:defRPr/>
            </a:pPr>
            <a:r>
              <a:rPr lang="en-US" dirty="0"/>
              <a:t>In the figure shown here, smartphone participants reported both a lower share of zero-trip days and a much higher share of 10+ trip days.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There are two reasons for this: First, the demographics of smartphone owners are different than non-smartphone owners (often older). The second reason for this increase is that smartphones are better at capturing full trip and tour details, providing higher trip rates. These two reasons are roughly equally important in explaining the difference in trip rates. </a:t>
            </a:r>
          </a:p>
        </p:txBody>
      </p:sp>
      <p:sp>
        <p:nvSpPr>
          <p:cNvPr id="4" name="Slide Number Placeholder 3"/>
          <p:cNvSpPr>
            <a:spLocks noGrp="1"/>
          </p:cNvSpPr>
          <p:nvPr>
            <p:ph type="sldNum" sz="quarter" idx="5"/>
          </p:nvPr>
        </p:nvSpPr>
        <p:spPr/>
        <p:txBody>
          <a:bodyPr/>
          <a:lstStyle/>
          <a:p>
            <a:fld id="{3746EF74-4753-DA47-9B34-F93D23E42F59}" type="slidenum">
              <a:rPr lang="en-US" smtClean="0"/>
              <a:t>9</a:t>
            </a:fld>
            <a:endParaRPr lang="en-US"/>
          </a:p>
        </p:txBody>
      </p:sp>
    </p:spTree>
    <p:extLst>
      <p:ext uri="{BB962C8B-B14F-4D97-AF65-F5344CB8AC3E}">
        <p14:creationId xmlns:p14="http://schemas.microsoft.com/office/powerpoint/2010/main" val="428817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p:cNvSpPr>
            <a:spLocks noGrp="1"/>
          </p:cNvSpPr>
          <p:nvPr>
            <p:ph type="body" sz="quarter" idx="10" hasCustomPrompt="1"/>
          </p:nvPr>
        </p:nvSpPr>
        <p:spPr>
          <a:xfrm>
            <a:off x="4346459" y="2950341"/>
            <a:ext cx="6584949" cy="934919"/>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cxnSp>
        <p:nvCxnSpPr>
          <p:cNvPr id="8" name="Straight Connector 7"/>
          <p:cNvCxnSpPr/>
          <p:nvPr userDrawn="1"/>
        </p:nvCxnSpPr>
        <p:spPr>
          <a:xfrm>
            <a:off x="4141097"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2" hasCustomPrompt="1"/>
          </p:nvPr>
        </p:nvSpPr>
        <p:spPr>
          <a:xfrm>
            <a:off x="4346459" y="4372054"/>
            <a:ext cx="6584949"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March 16, 2017</a:t>
            </a:fld>
            <a:endParaRPr lang="en-US" dirty="0"/>
          </a:p>
        </p:txBody>
      </p:sp>
      <p:sp>
        <p:nvSpPr>
          <p:cNvPr id="22" name="Content Placeholder 21"/>
          <p:cNvSpPr>
            <a:spLocks noGrp="1"/>
          </p:cNvSpPr>
          <p:nvPr>
            <p:ph sz="quarter" idx="13" hasCustomPrompt="1"/>
          </p:nvPr>
        </p:nvSpPr>
        <p:spPr>
          <a:xfrm>
            <a:off x="4345518" y="4116389"/>
            <a:ext cx="6584949" cy="255587"/>
          </a:xfrm>
        </p:spPr>
        <p:txBody>
          <a:bodyPr>
            <a:noAutofit/>
          </a:bodyPr>
          <a:lstStyle>
            <a:lvl1pPr marL="0" indent="0">
              <a:buNone/>
              <a:defRPr sz="140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689" y="3094355"/>
            <a:ext cx="3226024" cy="967548"/>
          </a:xfrm>
          <a:prstGeom prst="rect">
            <a:avLst/>
          </a:prstGeom>
        </p:spPr>
      </p:pic>
    </p:spTree>
    <p:extLst>
      <p:ext uri="{BB962C8B-B14F-4D97-AF65-F5344CB8AC3E}">
        <p14:creationId xmlns:p14="http://schemas.microsoft.com/office/powerpoint/2010/main" val="191994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9" name="Table Placeholder 8"/>
          <p:cNvSpPr>
            <a:spLocks noGrp="1"/>
          </p:cNvSpPr>
          <p:nvPr>
            <p:ph type="tbl" sz="quarter" idx="10"/>
          </p:nvPr>
        </p:nvSpPr>
        <p:spPr>
          <a:xfrm>
            <a:off x="789517" y="1420814"/>
            <a:ext cx="10792883" cy="4656137"/>
          </a:xfrm>
        </p:spPr>
        <p:txBody>
          <a:bodyPr>
            <a:noAutofit/>
          </a:bodyPr>
          <a:lstStyle>
            <a:lvl1pPr marL="344488" indent="-225425">
              <a:defRPr sz="1800">
                <a:solidFill>
                  <a:schemeClr val="tx2"/>
                </a:solidFill>
              </a:defRPr>
            </a:lvl1pPr>
          </a:lstStyle>
          <a:p>
            <a:r>
              <a:rPr lang="en-US"/>
              <a:t>Click icon to add table</a:t>
            </a:r>
            <a:endParaRPr lang="en-US" dirty="0"/>
          </a:p>
        </p:txBody>
      </p:sp>
      <p:pic>
        <p:nvPicPr>
          <p:cNvPr id="4" name="Picture 2">
            <a:extLst>
              <a:ext uri="{FF2B5EF4-FFF2-40B4-BE49-F238E27FC236}">
                <a16:creationId xmlns="" xmlns:a16="http://schemas.microsoft.com/office/drawing/2014/main" id="{1A43EB16-7A3F-407B-9479-37AD8C51001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1060"/>
          <a:stretch/>
        </p:blipFill>
        <p:spPr bwMode="auto">
          <a:xfrm>
            <a:off x="1058679" y="6330485"/>
            <a:ext cx="666515"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96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_white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12203288" cy="6864350"/>
          </a:xfrm>
          <a:prstGeom prst="rect">
            <a:avLst/>
          </a:prstGeom>
        </p:spPr>
      </p:pic>
      <p:cxnSp>
        <p:nvCxnSpPr>
          <p:cNvPr id="6" name="Straight Connector 5"/>
          <p:cNvCxnSpPr/>
          <p:nvPr userDrawn="1"/>
        </p:nvCxnSpPr>
        <p:spPr>
          <a:xfrm>
            <a:off x="2016433" y="2931665"/>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2145597" y="2931664"/>
            <a:ext cx="7407627" cy="1002195"/>
          </a:xfrm>
        </p:spPr>
        <p:txBody>
          <a:bodyPr anchor="ctr" anchorCtr="0">
            <a:noAutofit/>
          </a:bodyPr>
          <a:lstStyle>
            <a:lvl1pPr marL="0" indent="0">
              <a:buNone/>
              <a:defRPr sz="2800" b="1">
                <a:solidFill>
                  <a:srgbClr val="FFFFFF"/>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417" y="3161067"/>
            <a:ext cx="548640" cy="548640"/>
          </a:xfrm>
          <a:prstGeom prst="rect">
            <a:avLst/>
          </a:prstGeom>
        </p:spPr>
      </p:pic>
    </p:spTree>
    <p:extLst>
      <p:ext uri="{BB962C8B-B14F-4D97-AF65-F5344CB8AC3E}">
        <p14:creationId xmlns:p14="http://schemas.microsoft.com/office/powerpoint/2010/main" val="147847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12203288" cy="6864350"/>
          </a:xfrm>
          <a:prstGeom prst="rect">
            <a:avLst/>
          </a:prstGeom>
        </p:spPr>
      </p:pic>
      <p:sp>
        <p:nvSpPr>
          <p:cNvPr id="7" name="Rectangle 10"/>
          <p:cNvSpPr/>
          <p:nvPr userDrawn="1"/>
        </p:nvSpPr>
        <p:spPr>
          <a:xfrm>
            <a:off x="146082" y="2824745"/>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cxnSp>
        <p:nvCxnSpPr>
          <p:cNvPr id="6" name="Straight Connector 5"/>
          <p:cNvCxnSpPr/>
          <p:nvPr userDrawn="1"/>
        </p:nvCxnSpPr>
        <p:spPr>
          <a:xfrm>
            <a:off x="2016433" y="2931665"/>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2145597" y="2931664"/>
            <a:ext cx="7407627" cy="1002195"/>
          </a:xfrm>
        </p:spPr>
        <p:txBody>
          <a:bodyPr anchor="ctr" anchorCtr="0">
            <a:noAutofit/>
          </a:bodyPr>
          <a:lstStyle>
            <a:lvl1pPr marL="0" indent="0">
              <a:buNone/>
              <a:defRPr sz="2800" b="1">
                <a:solidFill>
                  <a:schemeClr val="tx2"/>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9" name="Picture 8">
            <a:extLst>
              <a:ext uri="{FF2B5EF4-FFF2-40B4-BE49-F238E27FC236}">
                <a16:creationId xmlns="" xmlns:a16="http://schemas.microsoft.com/office/drawing/2014/main" id="{8F15CA72-B56F-4815-9ECC-BC63B923B7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4257" y="3112185"/>
            <a:ext cx="674290" cy="680773"/>
          </a:xfrm>
          <a:prstGeom prst="rect">
            <a:avLst/>
          </a:prstGeom>
        </p:spPr>
      </p:pic>
      <p:pic>
        <p:nvPicPr>
          <p:cNvPr id="11" name="Picture 2">
            <a:extLst>
              <a:ext uri="{FF2B5EF4-FFF2-40B4-BE49-F238E27FC236}">
                <a16:creationId xmlns="" xmlns:a16="http://schemas.microsoft.com/office/drawing/2014/main" id="{CF1D5EC3-D9DD-4B72-891D-687EFFB5813B}"/>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21060"/>
          <a:stretch/>
        </p:blipFill>
        <p:spPr bwMode="auto">
          <a:xfrm>
            <a:off x="982105" y="3241339"/>
            <a:ext cx="863853" cy="47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96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act_Ma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4572"/>
            <a:ext cx="12253459" cy="6892571"/>
          </a:xfrm>
          <a:prstGeom prst="rect">
            <a:avLst/>
          </a:prstGeom>
        </p:spPr>
      </p:pic>
      <p:sp>
        <p:nvSpPr>
          <p:cNvPr id="8" name="Rounded Rectangle 7"/>
          <p:cNvSpPr/>
          <p:nvPr userDrawn="1"/>
        </p:nvSpPr>
        <p:spPr>
          <a:xfrm>
            <a:off x="-1" y="3756115"/>
            <a:ext cx="3603103" cy="999738"/>
          </a:xfrm>
          <a:prstGeom prst="roundRect">
            <a:avLst>
              <a:gd name="adj" fmla="val 115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9" name="TextBox 8"/>
          <p:cNvSpPr txBox="1"/>
          <p:nvPr userDrawn="1"/>
        </p:nvSpPr>
        <p:spPr>
          <a:xfrm>
            <a:off x="210591" y="4816174"/>
            <a:ext cx="3392512" cy="553998"/>
          </a:xfrm>
          <a:prstGeom prst="rect">
            <a:avLst/>
          </a:prstGeom>
          <a:noFill/>
        </p:spPr>
        <p:txBody>
          <a:bodyPr wrap="square" rtlCol="0">
            <a:noAutofit/>
          </a:bodyPr>
          <a:lstStyle/>
          <a:p>
            <a:pPr algn="ctr"/>
            <a:r>
              <a:rPr lang="en-US" sz="1600" b="1" spc="100" dirty="0" err="1">
                <a:solidFill>
                  <a:srgbClr val="FFFFFF"/>
                </a:solidFill>
                <a:latin typeface="Arial"/>
                <a:cs typeface="Arial"/>
              </a:rPr>
              <a:t>www.rsginc.com</a:t>
            </a:r>
            <a:endParaRPr lang="en-US" sz="1600" b="1" spc="100" dirty="0">
              <a:solidFill>
                <a:srgbClr val="FFFFFF"/>
              </a:solidFill>
              <a:latin typeface="Arial"/>
              <a:cs typeface="Arial"/>
            </a:endParaRPr>
          </a:p>
          <a:p>
            <a:pPr algn="ctr" defTabSz="914608">
              <a:tabLst>
                <a:tab pos="4665639" algn="l"/>
              </a:tabLst>
            </a:pPr>
            <a:endParaRPr lang="en-US" sz="1400" spc="100" dirty="0">
              <a:solidFill>
                <a:schemeClr val="bg1"/>
              </a:solidFill>
              <a:latin typeface="Arial"/>
              <a:cs typeface="Arial"/>
            </a:endParaRPr>
          </a:p>
        </p:txBody>
      </p:sp>
      <p:sp>
        <p:nvSpPr>
          <p:cNvPr id="11" name="TextBox 10"/>
          <p:cNvSpPr txBox="1"/>
          <p:nvPr userDrawn="1"/>
        </p:nvSpPr>
        <p:spPr>
          <a:xfrm>
            <a:off x="1405481" y="3926261"/>
            <a:ext cx="1741297" cy="655641"/>
          </a:xfrm>
          <a:prstGeom prst="rect">
            <a:avLst/>
          </a:prstGeom>
          <a:noFill/>
        </p:spPr>
        <p:txBody>
          <a:bodyPr wrap="square" rtlCol="0" anchor="ctr" anchorCtr="0">
            <a:noAutofit/>
          </a:bodyPr>
          <a:lstStyle/>
          <a:p>
            <a:r>
              <a:rPr lang="en-US" sz="2000" b="1" dirty="0">
                <a:solidFill>
                  <a:schemeClr val="tx2"/>
                </a:solidFill>
                <a:latin typeface="Arial"/>
                <a:cs typeface="Arial"/>
              </a:rPr>
              <a:t>Contacts</a:t>
            </a:r>
          </a:p>
        </p:txBody>
      </p:sp>
      <p:cxnSp>
        <p:nvCxnSpPr>
          <p:cNvPr id="12" name="Straight Connector 11"/>
          <p:cNvCxnSpPr/>
          <p:nvPr userDrawn="1"/>
        </p:nvCxnSpPr>
        <p:spPr>
          <a:xfrm>
            <a:off x="1368868" y="3926261"/>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5"/>
          <p:cNvSpPr>
            <a:spLocks noGrp="1"/>
          </p:cNvSpPr>
          <p:nvPr>
            <p:ph type="body" sz="quarter" idx="10" hasCustomPrompt="1"/>
          </p:nvPr>
        </p:nvSpPr>
        <p:spPr>
          <a:xfrm>
            <a:off x="4260851" y="3660775"/>
            <a:ext cx="5883627"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18" name="Text Placeholder 17"/>
          <p:cNvSpPr>
            <a:spLocks noGrp="1"/>
          </p:cNvSpPr>
          <p:nvPr>
            <p:ph type="body" sz="quarter" idx="11" hasCustomPrompt="1"/>
          </p:nvPr>
        </p:nvSpPr>
        <p:spPr>
          <a:xfrm>
            <a:off x="4260851" y="3888633"/>
            <a:ext cx="5884333" cy="222407"/>
          </a:xfrm>
        </p:spPr>
        <p:txBody>
          <a:bodyPr anchor="ctr" anchorCtr="0">
            <a:noAutofit/>
          </a:bodyPr>
          <a:lstStyle>
            <a:lvl1pPr marL="0" indent="0">
              <a:buNone/>
              <a:defRPr sz="1200">
                <a:solidFill>
                  <a:schemeClr val="bg2"/>
                </a:solidFill>
              </a:defRPr>
            </a:lvl1pPr>
          </a:lstStyle>
          <a:p>
            <a:pPr lvl="0"/>
            <a:r>
              <a:rPr lang="en-US" dirty="0"/>
              <a:t>TITLE</a:t>
            </a:r>
          </a:p>
        </p:txBody>
      </p:sp>
      <p:sp>
        <p:nvSpPr>
          <p:cNvPr id="20" name="Text Placeholder 19"/>
          <p:cNvSpPr>
            <a:spLocks noGrp="1"/>
          </p:cNvSpPr>
          <p:nvPr>
            <p:ph type="body" sz="quarter" idx="12" hasCustomPrompt="1"/>
          </p:nvPr>
        </p:nvSpPr>
        <p:spPr>
          <a:xfrm>
            <a:off x="4260851" y="4196179"/>
            <a:ext cx="5884333"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1" name="Text Placeholder 15"/>
          <p:cNvSpPr>
            <a:spLocks noGrp="1"/>
          </p:cNvSpPr>
          <p:nvPr>
            <p:ph type="body" sz="quarter" idx="13" hasCustomPrompt="1"/>
          </p:nvPr>
        </p:nvSpPr>
        <p:spPr>
          <a:xfrm>
            <a:off x="4262263" y="5118127"/>
            <a:ext cx="5883627"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22" name="Text Placeholder 17"/>
          <p:cNvSpPr>
            <a:spLocks noGrp="1"/>
          </p:cNvSpPr>
          <p:nvPr>
            <p:ph type="body" sz="quarter" idx="14" hasCustomPrompt="1"/>
          </p:nvPr>
        </p:nvSpPr>
        <p:spPr>
          <a:xfrm>
            <a:off x="4262262" y="5319213"/>
            <a:ext cx="5884333" cy="295275"/>
          </a:xfrm>
        </p:spPr>
        <p:txBody>
          <a:bodyPr>
            <a:noAutofit/>
          </a:bodyPr>
          <a:lstStyle>
            <a:lvl1pPr marL="0" indent="0">
              <a:buNone/>
              <a:defRPr sz="1200">
                <a:solidFill>
                  <a:schemeClr val="bg2"/>
                </a:solidFill>
              </a:defRPr>
            </a:lvl1pPr>
          </a:lstStyle>
          <a:p>
            <a:pPr lvl="0"/>
            <a:r>
              <a:rPr lang="en-US" dirty="0"/>
              <a:t>TITLE</a:t>
            </a:r>
          </a:p>
        </p:txBody>
      </p:sp>
      <p:sp>
        <p:nvSpPr>
          <p:cNvPr id="23" name="Text Placeholder 19"/>
          <p:cNvSpPr>
            <a:spLocks noGrp="1"/>
          </p:cNvSpPr>
          <p:nvPr>
            <p:ph type="body" sz="quarter" idx="15" hasCustomPrompt="1"/>
          </p:nvPr>
        </p:nvSpPr>
        <p:spPr>
          <a:xfrm>
            <a:off x="4262263" y="5700264"/>
            <a:ext cx="5884333"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724" y="3930584"/>
            <a:ext cx="625021" cy="63103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7690" y="-203568"/>
            <a:ext cx="6367014" cy="4919965"/>
          </a:xfrm>
          <a:prstGeom prst="rect">
            <a:avLst/>
          </a:prstGeom>
        </p:spPr>
      </p:pic>
    </p:spTree>
    <p:extLst>
      <p:ext uri="{BB962C8B-B14F-4D97-AF65-F5344CB8AC3E}">
        <p14:creationId xmlns:p14="http://schemas.microsoft.com/office/powerpoint/2010/main" val="947658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4572"/>
            <a:ext cx="12253459" cy="6892571"/>
          </a:xfrm>
          <a:prstGeom prst="rect">
            <a:avLst/>
          </a:prstGeom>
        </p:spPr>
      </p:pic>
      <p:sp>
        <p:nvSpPr>
          <p:cNvPr id="15" name="Rounded Rectangle 14"/>
          <p:cNvSpPr/>
          <p:nvPr userDrawn="1"/>
        </p:nvSpPr>
        <p:spPr>
          <a:xfrm>
            <a:off x="-1" y="998396"/>
            <a:ext cx="3603103" cy="999738"/>
          </a:xfrm>
          <a:prstGeom prst="roundRect">
            <a:avLst>
              <a:gd name="adj" fmla="val 954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9" name="TextBox 18"/>
          <p:cNvSpPr txBox="1"/>
          <p:nvPr userDrawn="1"/>
        </p:nvSpPr>
        <p:spPr>
          <a:xfrm>
            <a:off x="1954305" y="1193291"/>
            <a:ext cx="1326772" cy="655641"/>
          </a:xfrm>
          <a:prstGeom prst="rect">
            <a:avLst/>
          </a:prstGeom>
          <a:noFill/>
        </p:spPr>
        <p:txBody>
          <a:bodyPr wrap="square" rtlCol="0" anchor="ctr" anchorCtr="0">
            <a:noAutofit/>
          </a:bodyPr>
          <a:lstStyle/>
          <a:p>
            <a:r>
              <a:rPr lang="en-US" sz="2000" b="1" dirty="0">
                <a:solidFill>
                  <a:schemeClr val="tx2"/>
                </a:solidFill>
                <a:latin typeface="Arial"/>
                <a:cs typeface="Arial"/>
              </a:rPr>
              <a:t>Contacts</a:t>
            </a:r>
          </a:p>
        </p:txBody>
      </p:sp>
      <p:cxnSp>
        <p:nvCxnSpPr>
          <p:cNvPr id="24" name="Straight Connector 23"/>
          <p:cNvCxnSpPr/>
          <p:nvPr userDrawn="1"/>
        </p:nvCxnSpPr>
        <p:spPr>
          <a:xfrm>
            <a:off x="1951578" y="1193291"/>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userDrawn="1"/>
        </p:nvSpPr>
        <p:spPr>
          <a:xfrm>
            <a:off x="454677" y="1994315"/>
            <a:ext cx="3025953" cy="584776"/>
          </a:xfrm>
          <a:prstGeom prst="rect">
            <a:avLst/>
          </a:prstGeom>
          <a:noFill/>
        </p:spPr>
        <p:txBody>
          <a:bodyPr wrap="square" rtlCol="0">
            <a:noAutofit/>
          </a:bodyPr>
          <a:lstStyle/>
          <a:p>
            <a:pPr algn="ctr"/>
            <a:r>
              <a:rPr lang="en-US" sz="1800" b="1" spc="100" dirty="0" err="1">
                <a:solidFill>
                  <a:srgbClr val="FFFFFF"/>
                </a:solidFill>
                <a:latin typeface="Arial"/>
                <a:cs typeface="Arial"/>
              </a:rPr>
              <a:t>www.rsginc.com</a:t>
            </a:r>
            <a:endParaRPr lang="en-US" sz="1800" b="1" spc="100" dirty="0">
              <a:solidFill>
                <a:srgbClr val="FFFFFF"/>
              </a:solidFill>
              <a:latin typeface="Arial"/>
              <a:cs typeface="Arial"/>
            </a:endParaRPr>
          </a:p>
          <a:p>
            <a:pPr algn="ctr" defTabSz="914608">
              <a:tabLst>
                <a:tab pos="4665639" algn="l"/>
              </a:tabLst>
            </a:pPr>
            <a:endParaRPr lang="en-US" sz="1400" spc="100" dirty="0">
              <a:solidFill>
                <a:schemeClr val="bg1"/>
              </a:solidFill>
              <a:latin typeface="Arial"/>
              <a:cs typeface="Arial"/>
            </a:endParaRPr>
          </a:p>
        </p:txBody>
      </p:sp>
      <p:sp>
        <p:nvSpPr>
          <p:cNvPr id="26" name="Text Placeholder 15"/>
          <p:cNvSpPr>
            <a:spLocks noGrp="1"/>
          </p:cNvSpPr>
          <p:nvPr>
            <p:ph type="body" sz="quarter" idx="10" hasCustomPrompt="1"/>
          </p:nvPr>
        </p:nvSpPr>
        <p:spPr>
          <a:xfrm>
            <a:off x="4260851" y="1233489"/>
            <a:ext cx="5883627"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27" name="Text Placeholder 17"/>
          <p:cNvSpPr>
            <a:spLocks noGrp="1"/>
          </p:cNvSpPr>
          <p:nvPr>
            <p:ph type="body" sz="quarter" idx="11" hasCustomPrompt="1"/>
          </p:nvPr>
        </p:nvSpPr>
        <p:spPr>
          <a:xfrm>
            <a:off x="4260851" y="1461346"/>
            <a:ext cx="5884333" cy="222407"/>
          </a:xfrm>
        </p:spPr>
        <p:txBody>
          <a:bodyPr anchor="ctr" anchorCtr="0">
            <a:noAutofit/>
          </a:bodyPr>
          <a:lstStyle>
            <a:lvl1pPr marL="0" indent="0">
              <a:buNone/>
              <a:defRPr sz="1200">
                <a:solidFill>
                  <a:srgbClr val="F68B1F"/>
                </a:solidFill>
              </a:defRPr>
            </a:lvl1pPr>
          </a:lstStyle>
          <a:p>
            <a:pPr lvl="0"/>
            <a:r>
              <a:rPr lang="en-US" dirty="0"/>
              <a:t>TITLE</a:t>
            </a:r>
          </a:p>
        </p:txBody>
      </p:sp>
      <p:sp>
        <p:nvSpPr>
          <p:cNvPr id="28" name="Text Placeholder 19"/>
          <p:cNvSpPr>
            <a:spLocks noGrp="1"/>
          </p:cNvSpPr>
          <p:nvPr>
            <p:ph type="body" sz="quarter" idx="12" hasCustomPrompt="1"/>
          </p:nvPr>
        </p:nvSpPr>
        <p:spPr>
          <a:xfrm>
            <a:off x="4260851" y="1768891"/>
            <a:ext cx="5884333"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9" name="Text Placeholder 15"/>
          <p:cNvSpPr>
            <a:spLocks noGrp="1"/>
          </p:cNvSpPr>
          <p:nvPr>
            <p:ph type="body" sz="quarter" idx="13" hasCustomPrompt="1"/>
          </p:nvPr>
        </p:nvSpPr>
        <p:spPr>
          <a:xfrm>
            <a:off x="4262263" y="2690840"/>
            <a:ext cx="5883627"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30" name="Text Placeholder 17"/>
          <p:cNvSpPr>
            <a:spLocks noGrp="1"/>
          </p:cNvSpPr>
          <p:nvPr>
            <p:ph type="body" sz="quarter" idx="14" hasCustomPrompt="1"/>
          </p:nvPr>
        </p:nvSpPr>
        <p:spPr>
          <a:xfrm>
            <a:off x="4262262" y="2891926"/>
            <a:ext cx="5884333" cy="295275"/>
          </a:xfrm>
        </p:spPr>
        <p:txBody>
          <a:bodyPr>
            <a:noAutofit/>
          </a:bodyPr>
          <a:lstStyle>
            <a:lvl1pPr marL="0" indent="0">
              <a:buNone/>
              <a:defRPr sz="1200">
                <a:solidFill>
                  <a:srgbClr val="F68B1F"/>
                </a:solidFill>
              </a:defRPr>
            </a:lvl1pPr>
          </a:lstStyle>
          <a:p>
            <a:pPr lvl="0"/>
            <a:r>
              <a:rPr lang="en-US" dirty="0"/>
              <a:t>TITLE</a:t>
            </a:r>
          </a:p>
        </p:txBody>
      </p:sp>
      <p:sp>
        <p:nvSpPr>
          <p:cNvPr id="31" name="Text Placeholder 19"/>
          <p:cNvSpPr>
            <a:spLocks noGrp="1"/>
          </p:cNvSpPr>
          <p:nvPr>
            <p:ph type="body" sz="quarter" idx="15" hasCustomPrompt="1"/>
          </p:nvPr>
        </p:nvSpPr>
        <p:spPr>
          <a:xfrm>
            <a:off x="4262263" y="3272977"/>
            <a:ext cx="5884333"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4257" y="1157878"/>
            <a:ext cx="674290" cy="680773"/>
          </a:xfrm>
          <a:prstGeom prst="rect">
            <a:avLst/>
          </a:prstGeom>
        </p:spPr>
      </p:pic>
      <p:pic>
        <p:nvPicPr>
          <p:cNvPr id="16" name="Picture 2">
            <a:extLst>
              <a:ext uri="{FF2B5EF4-FFF2-40B4-BE49-F238E27FC236}">
                <a16:creationId xmlns="" xmlns:a16="http://schemas.microsoft.com/office/drawing/2014/main" id="{35DA9E9A-A8C2-4B16-9CA1-3B7F9DD00BD3}"/>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21060"/>
          <a:stretch/>
        </p:blipFill>
        <p:spPr bwMode="auto">
          <a:xfrm>
            <a:off x="982105" y="1287032"/>
            <a:ext cx="863853" cy="47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648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This is the RSG Palette</a:t>
            </a:r>
          </a:p>
        </p:txBody>
      </p:sp>
      <p:sp>
        <p:nvSpPr>
          <p:cNvPr id="3" name="Text Placeholder 5"/>
          <p:cNvSpPr>
            <a:spLocks noGrp="1"/>
          </p:cNvSpPr>
          <p:nvPr>
            <p:ph type="body" sz="quarter" idx="10"/>
          </p:nvPr>
        </p:nvSpPr>
        <p:spPr>
          <a:xfrm>
            <a:off x="790221" y="1454150"/>
            <a:ext cx="10792179" cy="1143000"/>
          </a:xfrm>
        </p:spPr>
        <p:txBody>
          <a:bodyPr/>
          <a:lstStyle>
            <a:lvl1pPr marL="0" indent="0">
              <a:buNone/>
              <a:defRPr sz="1800">
                <a:solidFill>
                  <a:schemeClr val="bg1">
                    <a:lumMod val="50000"/>
                  </a:schemeClr>
                </a:solidFill>
              </a:defRPr>
            </a:lvl1pPr>
          </a:lstStyle>
          <a:p>
            <a:pPr lvl="0"/>
            <a:r>
              <a:rPr lang="en-US"/>
              <a:t>Click to edit Master text styles</a:t>
            </a:r>
          </a:p>
        </p:txBody>
      </p:sp>
      <p:grpSp>
        <p:nvGrpSpPr>
          <p:cNvPr id="4" name="Group 3"/>
          <p:cNvGrpSpPr/>
          <p:nvPr userDrawn="1"/>
        </p:nvGrpSpPr>
        <p:grpSpPr>
          <a:xfrm>
            <a:off x="965860" y="2968830"/>
            <a:ext cx="9626931" cy="1840676"/>
            <a:chOff x="724395" y="2968830"/>
            <a:chExt cx="7220198" cy="1318161"/>
          </a:xfrm>
        </p:grpSpPr>
        <p:sp>
          <p:nvSpPr>
            <p:cNvPr id="5" name="Rectangle 4"/>
            <p:cNvSpPr/>
            <p:nvPr/>
          </p:nvSpPr>
          <p:spPr>
            <a:xfrm>
              <a:off x="724395" y="2968830"/>
              <a:ext cx="1472540" cy="13181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p:nvSpPr>
          <p:spPr>
            <a:xfrm>
              <a:off x="2315689" y="2968830"/>
              <a:ext cx="1472540" cy="13181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3906983" y="2968830"/>
              <a:ext cx="593765" cy="10094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p:nvSpPr>
          <p:spPr>
            <a:xfrm>
              <a:off x="4595752" y="2968830"/>
              <a:ext cx="593765" cy="100940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p:nvSpPr>
          <p:spPr>
            <a:xfrm>
              <a:off x="5272646" y="2968830"/>
              <a:ext cx="593765" cy="10094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p:nvSpPr>
          <p:spPr>
            <a:xfrm>
              <a:off x="5961415" y="2968830"/>
              <a:ext cx="593765" cy="100940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6650184" y="2968830"/>
              <a:ext cx="593765" cy="100940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7350828" y="2968830"/>
              <a:ext cx="593765" cy="10094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p:nvSpPr>
          <p:spPr>
            <a:xfrm>
              <a:off x="3906984" y="4085111"/>
              <a:ext cx="1282534" cy="20188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p:nvSpPr>
          <p:spPr>
            <a:xfrm>
              <a:off x="5296399" y="4085111"/>
              <a:ext cx="1282534" cy="20188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p:nvSpPr>
          <p:spPr>
            <a:xfrm>
              <a:off x="6650184" y="4085111"/>
              <a:ext cx="1282534" cy="20188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6" name="TextBox 15"/>
          <p:cNvSpPr txBox="1"/>
          <p:nvPr userDrawn="1"/>
        </p:nvSpPr>
        <p:spPr>
          <a:xfrm>
            <a:off x="839193" y="4785758"/>
            <a:ext cx="4085112" cy="307777"/>
          </a:xfrm>
          <a:prstGeom prst="rect">
            <a:avLst/>
          </a:prstGeom>
          <a:noFill/>
        </p:spPr>
        <p:txBody>
          <a:bodyPr wrap="square" rtlCol="0">
            <a:spAutoFit/>
          </a:bodyPr>
          <a:lstStyle/>
          <a:p>
            <a:r>
              <a:rPr lang="en-US" sz="1400" dirty="0">
                <a:solidFill>
                  <a:schemeClr val="tx2"/>
                </a:solidFill>
              </a:rPr>
              <a:t>main colors</a:t>
            </a:r>
          </a:p>
        </p:txBody>
      </p:sp>
      <p:sp>
        <p:nvSpPr>
          <p:cNvPr id="17" name="TextBox 16"/>
          <p:cNvSpPr txBox="1"/>
          <p:nvPr userDrawn="1"/>
        </p:nvSpPr>
        <p:spPr>
          <a:xfrm>
            <a:off x="6491845" y="2701036"/>
            <a:ext cx="4085112" cy="261610"/>
          </a:xfrm>
          <a:prstGeom prst="rect">
            <a:avLst/>
          </a:prstGeom>
          <a:noFill/>
        </p:spPr>
        <p:txBody>
          <a:bodyPr wrap="square" rtlCol="0">
            <a:spAutoFit/>
          </a:bodyPr>
          <a:lstStyle/>
          <a:p>
            <a:pPr algn="r"/>
            <a:r>
              <a:rPr lang="en-US" sz="1100" dirty="0">
                <a:solidFill>
                  <a:schemeClr val="tx2"/>
                </a:solidFill>
              </a:rPr>
              <a:t>Pop/accent colors</a:t>
            </a:r>
          </a:p>
        </p:txBody>
      </p:sp>
      <p:sp>
        <p:nvSpPr>
          <p:cNvPr id="18" name="TextBox 17"/>
          <p:cNvSpPr txBox="1"/>
          <p:nvPr userDrawn="1"/>
        </p:nvSpPr>
        <p:spPr>
          <a:xfrm>
            <a:off x="5668488" y="4833257"/>
            <a:ext cx="4908469" cy="261610"/>
          </a:xfrm>
          <a:prstGeom prst="rect">
            <a:avLst/>
          </a:prstGeom>
          <a:noFill/>
        </p:spPr>
        <p:txBody>
          <a:bodyPr wrap="square" rtlCol="0">
            <a:spAutoFit/>
          </a:bodyPr>
          <a:lstStyle/>
          <a:p>
            <a:pPr algn="r"/>
            <a:r>
              <a:rPr lang="en-US" sz="1100" dirty="0">
                <a:solidFill>
                  <a:schemeClr val="tx2"/>
                </a:solidFill>
              </a:rPr>
              <a:t>Neutrals of grey and light warm yellow</a:t>
            </a:r>
          </a:p>
        </p:txBody>
      </p:sp>
    </p:spTree>
    <p:extLst>
      <p:ext uri="{BB962C8B-B14F-4D97-AF65-F5344CB8AC3E}">
        <p14:creationId xmlns:p14="http://schemas.microsoft.com/office/powerpoint/2010/main" val="315751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rey cov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246"/>
          <a:stretch/>
        </p:blipFill>
        <p:spPr>
          <a:xfrm>
            <a:off x="146082" y="160867"/>
            <a:ext cx="11887200" cy="6536263"/>
          </a:xfrm>
          <a:prstGeom prst="rect">
            <a:avLst/>
          </a:prstGeom>
        </p:spPr>
      </p:pic>
      <p:sp>
        <p:nvSpPr>
          <p:cNvPr id="10" name="Rectangle 10"/>
          <p:cNvSpPr/>
          <p:nvPr userDrawn="1"/>
        </p:nvSpPr>
        <p:spPr>
          <a:xfrm>
            <a:off x="146082" y="2824745"/>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0" hasCustomPrompt="1"/>
          </p:nvPr>
        </p:nvSpPr>
        <p:spPr>
          <a:xfrm>
            <a:off x="4346459" y="2950341"/>
            <a:ext cx="6584949" cy="91610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cxnSp>
        <p:nvCxnSpPr>
          <p:cNvPr id="8" name="Straight Connector 7"/>
          <p:cNvCxnSpPr/>
          <p:nvPr userDrawn="1"/>
        </p:nvCxnSpPr>
        <p:spPr>
          <a:xfrm>
            <a:off x="4141097"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4346459" y="4076096"/>
            <a:ext cx="6584949" cy="290286"/>
          </a:xfrm>
        </p:spPr>
        <p:txBody>
          <a:bodyPr anchor="ctr" anchorCtr="0">
            <a:noAutofit/>
          </a:bodyPr>
          <a:lstStyle>
            <a:lvl1pPr marL="0" indent="0">
              <a:buNone/>
              <a:defRPr sz="1400">
                <a:solidFill>
                  <a:srgbClr val="FFFFFF"/>
                </a:solidFill>
              </a:defRPr>
            </a:lvl1pPr>
            <a:lvl2pPr marL="457200" indent="0">
              <a:buNone/>
              <a:defRPr sz="1200">
                <a:solidFill>
                  <a:schemeClr val="bg2"/>
                </a:solidFill>
              </a:defRPr>
            </a:lvl2pPr>
          </a:lstStyle>
          <a:p>
            <a:pPr lvl="0"/>
            <a:r>
              <a:rPr lang="en-US" dirty="0"/>
              <a:t>CLICK TO EDIT MASTER TEXT STYLES</a:t>
            </a:r>
          </a:p>
        </p:txBody>
      </p:sp>
      <p:sp>
        <p:nvSpPr>
          <p:cNvPr id="19" name="Text Placeholder 18"/>
          <p:cNvSpPr>
            <a:spLocks noGrp="1"/>
          </p:cNvSpPr>
          <p:nvPr>
            <p:ph type="body" sz="quarter" idx="12" hasCustomPrompt="1"/>
          </p:nvPr>
        </p:nvSpPr>
        <p:spPr>
          <a:xfrm>
            <a:off x="4346459" y="4372054"/>
            <a:ext cx="6584949"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March 16, 2017</a:t>
            </a:fld>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073" y="3018531"/>
            <a:ext cx="2895895" cy="868536"/>
          </a:xfrm>
          <a:prstGeom prst="rect">
            <a:avLst/>
          </a:prstGeom>
        </p:spPr>
      </p:pic>
    </p:spTree>
    <p:extLst>
      <p:ext uri="{BB962C8B-B14F-4D97-AF65-F5344CB8AC3E}">
        <p14:creationId xmlns:p14="http://schemas.microsoft.com/office/powerpoint/2010/main" val="123232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hoto cover">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2D24A8BE-C257-47D0-8930-AE46B919D113}"/>
              </a:ext>
            </a:extLst>
          </p:cNvPr>
          <p:cNvPicPr>
            <a:picLocks noChangeAspect="1"/>
          </p:cNvPicPr>
          <p:nvPr userDrawn="1"/>
        </p:nvPicPr>
        <p:blipFill rotWithShape="1">
          <a:blip r:embed="rId2"/>
          <a:srcRect l="6003" t="-24" r="2216" b="24"/>
          <a:stretch/>
        </p:blipFill>
        <p:spPr>
          <a:xfrm>
            <a:off x="210589" y="191018"/>
            <a:ext cx="11785600" cy="4586064"/>
          </a:xfrm>
          <a:prstGeom prst="rect">
            <a:avLst/>
          </a:prstGeom>
        </p:spPr>
      </p:pic>
      <p:sp>
        <p:nvSpPr>
          <p:cNvPr id="11" name="Rectangle 10"/>
          <p:cNvSpPr/>
          <p:nvPr userDrawn="1"/>
        </p:nvSpPr>
        <p:spPr>
          <a:xfrm>
            <a:off x="210589" y="4755511"/>
            <a:ext cx="11785600" cy="193192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10"/>
          <p:cNvSpPr/>
          <p:nvPr userDrawn="1"/>
        </p:nvSpPr>
        <p:spPr>
          <a:xfrm>
            <a:off x="146082" y="4054971"/>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0" hasCustomPrompt="1"/>
          </p:nvPr>
        </p:nvSpPr>
        <p:spPr>
          <a:xfrm>
            <a:off x="4327644" y="4198682"/>
            <a:ext cx="6584949" cy="90013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cxnSp>
        <p:nvCxnSpPr>
          <p:cNvPr id="8" name="Straight Connector 7"/>
          <p:cNvCxnSpPr>
            <a:cxnSpLocks/>
          </p:cNvCxnSpPr>
          <p:nvPr userDrawn="1"/>
        </p:nvCxnSpPr>
        <p:spPr>
          <a:xfrm>
            <a:off x="4141097" y="4198682"/>
            <a:ext cx="0" cy="2314144"/>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4327644" y="5324438"/>
            <a:ext cx="6584949" cy="290286"/>
          </a:xfrm>
        </p:spPr>
        <p:txBody>
          <a:bodyPr anchor="ctr" anchorCtr="0">
            <a:noAutofit/>
          </a:bodyPr>
          <a:lstStyle>
            <a:lvl1pPr marL="0" indent="0">
              <a:buNone/>
              <a:defRPr sz="1400">
                <a:solidFill>
                  <a:schemeClr val="bg1"/>
                </a:solidFill>
              </a:defRPr>
            </a:lvl1pPr>
            <a:lvl2pPr marL="457200" indent="0">
              <a:buNone/>
              <a:defRPr sz="1200">
                <a:solidFill>
                  <a:schemeClr val="bg2"/>
                </a:solidFill>
              </a:defRPr>
            </a:lvl2pPr>
          </a:lstStyle>
          <a:p>
            <a:pPr lvl="0"/>
            <a:r>
              <a:rPr lang="en-US" dirty="0"/>
              <a:t>CLICK TO EDIT MASTER TEXT STYLES</a:t>
            </a:r>
          </a:p>
        </p:txBody>
      </p:sp>
      <p:sp>
        <p:nvSpPr>
          <p:cNvPr id="19" name="Text Placeholder 18"/>
          <p:cNvSpPr>
            <a:spLocks noGrp="1"/>
          </p:cNvSpPr>
          <p:nvPr>
            <p:ph type="body" sz="quarter" idx="12" hasCustomPrompt="1"/>
          </p:nvPr>
        </p:nvSpPr>
        <p:spPr>
          <a:xfrm>
            <a:off x="4327644" y="5620396"/>
            <a:ext cx="6584949"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March 16, 2017</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563" y="4237277"/>
            <a:ext cx="2960314" cy="887856"/>
          </a:xfrm>
          <a:prstGeom prst="rect">
            <a:avLst/>
          </a:prstGeom>
        </p:spPr>
      </p:pic>
      <p:pic>
        <p:nvPicPr>
          <p:cNvPr id="1028" name="Picture 4" descr="https://assets.website-files.com/5c29343e4fdbba0e07c32506/5c367a2ef7e38455ef5b102c_WCOG-MPO.png">
            <a:extLst>
              <a:ext uri="{FF2B5EF4-FFF2-40B4-BE49-F238E27FC236}">
                <a16:creationId xmlns="" xmlns:a16="http://schemas.microsoft.com/office/drawing/2014/main" id="{F2356704-6625-4042-9215-BCF13C29023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3673" y="5324438"/>
            <a:ext cx="3608376" cy="118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27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789517" y="1436689"/>
            <a:ext cx="10792883" cy="4370387"/>
          </a:xfrm>
        </p:spPr>
        <p:txBody>
          <a:bodyPr/>
          <a:lstStyle>
            <a:lvl1pPr>
              <a:defRPr sz="2800">
                <a:solidFill>
                  <a:schemeClr val="tx2"/>
                </a:solidFill>
              </a:defRPr>
            </a:lvl1pPr>
            <a:lvl2pPr>
              <a:defRPr sz="24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50" name="Picture 2">
            <a:extLst>
              <a:ext uri="{FF2B5EF4-FFF2-40B4-BE49-F238E27FC236}">
                <a16:creationId xmlns="" xmlns:a16="http://schemas.microsoft.com/office/drawing/2014/main" id="{65BE07EB-E816-45CF-A9A4-41C5384DA25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1060"/>
          <a:stretch/>
        </p:blipFill>
        <p:spPr bwMode="auto">
          <a:xfrm>
            <a:off x="1058679" y="6330485"/>
            <a:ext cx="666515"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6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grey intr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2"/>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790221" y="1454150"/>
            <a:ext cx="10792179" cy="1143000"/>
          </a:xfrm>
        </p:spPr>
        <p:txBody>
          <a:bodyPr>
            <a:noAutofit/>
          </a:bodyPr>
          <a:lstStyle>
            <a:lvl1pPr marL="0" indent="0">
              <a:lnSpc>
                <a:spcPct val="100000"/>
              </a:lnSpc>
              <a:buNone/>
              <a:defRPr sz="1800">
                <a:solidFill>
                  <a:schemeClr val="tx2"/>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Click to edit Master text styles</a:t>
            </a:r>
          </a:p>
          <a:p>
            <a:pPr lvl="1"/>
            <a:r>
              <a:rPr lang="en-US"/>
              <a:t>Second level</a:t>
            </a:r>
          </a:p>
        </p:txBody>
      </p:sp>
      <p:sp>
        <p:nvSpPr>
          <p:cNvPr id="11" name="Text Placeholder 10"/>
          <p:cNvSpPr>
            <a:spLocks noGrp="1"/>
          </p:cNvSpPr>
          <p:nvPr>
            <p:ph type="body" sz="quarter" idx="11" hasCustomPrompt="1"/>
          </p:nvPr>
        </p:nvSpPr>
        <p:spPr>
          <a:xfrm>
            <a:off x="790221" y="2724150"/>
            <a:ext cx="10792179" cy="3005138"/>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2">
            <a:extLst>
              <a:ext uri="{FF2B5EF4-FFF2-40B4-BE49-F238E27FC236}">
                <a16:creationId xmlns="" xmlns:a16="http://schemas.microsoft.com/office/drawing/2014/main" id="{2A75EA50-5C15-4288-9E0C-DBDC1A80BB4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1060"/>
          <a:stretch/>
        </p:blipFill>
        <p:spPr bwMode="auto">
          <a:xfrm>
            <a:off x="1110435" y="6330485"/>
            <a:ext cx="666515"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41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pic>
        <p:nvPicPr>
          <p:cNvPr id="3" name="Picture 2">
            <a:extLst>
              <a:ext uri="{FF2B5EF4-FFF2-40B4-BE49-F238E27FC236}">
                <a16:creationId xmlns="" xmlns:a16="http://schemas.microsoft.com/office/drawing/2014/main" id="{2547755D-3798-4B2A-874D-103B9293F87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1060"/>
          <a:stretch/>
        </p:blipFill>
        <p:spPr bwMode="auto">
          <a:xfrm>
            <a:off x="1058679" y="6330485"/>
            <a:ext cx="666515"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20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4" name="Picture Placeholder 3"/>
          <p:cNvSpPr>
            <a:spLocks noGrp="1"/>
          </p:cNvSpPr>
          <p:nvPr>
            <p:ph type="pic" sz="quarter" idx="10" hasCustomPrompt="1"/>
          </p:nvPr>
        </p:nvSpPr>
        <p:spPr>
          <a:xfrm>
            <a:off x="789517" y="1533526"/>
            <a:ext cx="10792883" cy="1928813"/>
          </a:xfrm>
        </p:spPr>
        <p:txBody>
          <a:bodyPr>
            <a:noAutofit/>
          </a:bodyPr>
          <a:lstStyle>
            <a:lvl1pPr>
              <a:defRPr sz="1800"/>
            </a:lvl1pPr>
          </a:lstStyle>
          <a:p>
            <a:r>
              <a:rPr lang="en-US" dirty="0"/>
              <a:t>Click to add photo</a:t>
            </a:r>
          </a:p>
        </p:txBody>
      </p:sp>
      <p:sp>
        <p:nvSpPr>
          <p:cNvPr id="5" name="Text Placeholder 10"/>
          <p:cNvSpPr>
            <a:spLocks noGrp="1"/>
          </p:cNvSpPr>
          <p:nvPr>
            <p:ph type="body" sz="quarter" idx="11" hasCustomPrompt="1"/>
          </p:nvPr>
        </p:nvSpPr>
        <p:spPr>
          <a:xfrm>
            <a:off x="790221" y="3636670"/>
            <a:ext cx="10792179" cy="2496961"/>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 name="Picture 2">
            <a:extLst>
              <a:ext uri="{FF2B5EF4-FFF2-40B4-BE49-F238E27FC236}">
                <a16:creationId xmlns="" xmlns:a16="http://schemas.microsoft.com/office/drawing/2014/main" id="{4B9E4EBF-DC86-45BE-B338-80818A326F9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1060"/>
          <a:stretch/>
        </p:blipFill>
        <p:spPr bwMode="auto">
          <a:xfrm>
            <a:off x="1058679" y="6330485"/>
            <a:ext cx="666515"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99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000" b="1">
                <a:solidFill>
                  <a:srgbClr val="F68B1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Autofit/>
          </a:bodyPr>
          <a:lstStyle>
            <a:lvl1pPr marL="231775" indent="-231775">
              <a:defRPr sz="1800"/>
            </a:lvl1pPr>
            <a:lvl2pPr marL="688975" indent="-231775">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marL="2317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4pPr>
            <a:lvl5pPr algn="l" defTabSz="457200" rtl="0" eaLnBrk="1" latinLnBrk="0" hangingPunct="1">
              <a:spcBef>
                <a:spcPct val="20000"/>
              </a:spcBef>
              <a:buFont typeface="Arial"/>
              <a:defRPr lang="en-US" sz="1800" kern="1200" dirty="0">
                <a:solidFill>
                  <a:schemeClr val="tx1">
                    <a:lumMod val="65000"/>
                    <a:lumOff val="35000"/>
                  </a:schemeClr>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2">
            <a:extLst>
              <a:ext uri="{FF2B5EF4-FFF2-40B4-BE49-F238E27FC236}">
                <a16:creationId xmlns="" xmlns:a16="http://schemas.microsoft.com/office/drawing/2014/main" id="{C1F16F7C-5F7F-4955-AE03-4DDCE037453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1060"/>
          <a:stretch/>
        </p:blipFill>
        <p:spPr bwMode="auto">
          <a:xfrm>
            <a:off x="1058679" y="6330485"/>
            <a:ext cx="666515"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82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5" name="Text Placeholder 4"/>
          <p:cNvSpPr>
            <a:spLocks noGrp="1"/>
          </p:cNvSpPr>
          <p:nvPr>
            <p:ph type="body" sz="quarter" idx="3"/>
          </p:nvPr>
        </p:nvSpPr>
        <p:spPr>
          <a:xfrm>
            <a:off x="4390125" y="1535113"/>
            <a:ext cx="7192276" cy="639762"/>
          </a:xfrm>
        </p:spPr>
        <p:txBody>
          <a:bodyPr anchor="t" anchorCtr="0">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4390124" y="2174875"/>
            <a:ext cx="7192277" cy="3951288"/>
          </a:xfrm>
        </p:spPr>
        <p:txBody>
          <a:bodyPr>
            <a:noAutofit/>
          </a:bodyPr>
          <a:lstStyle>
            <a:lvl1pPr marL="346075" indent="-230188" algn="l" defTabSz="457200" rtl="0" eaLnBrk="1" latinLnBrk="0" hangingPunct="1">
              <a:spcBef>
                <a:spcPct val="20000"/>
              </a:spcBef>
              <a:buFont typeface="Arial"/>
              <a:defRPr lang="en-US" sz="1800" kern="1200" dirty="0" smtClean="0">
                <a:solidFill>
                  <a:schemeClr val="tx2"/>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2"/>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2"/>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2"/>
                </a:solidFill>
                <a:latin typeface="+mn-lt"/>
                <a:ea typeface="+mn-ea"/>
                <a:cs typeface="+mn-cs"/>
              </a:defRPr>
            </a:lvl4pPr>
            <a:lvl5pPr algn="l" defTabSz="457200" rtl="0" eaLnBrk="1" latinLnBrk="0" hangingPunct="1">
              <a:spcBef>
                <a:spcPct val="20000"/>
              </a:spcBef>
              <a:buFont typeface="Arial"/>
              <a:defRPr lang="en-US" sz="1800" kern="1200" dirty="0">
                <a:solidFill>
                  <a:schemeClr val="tx2"/>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hasCustomPrompt="1"/>
          </p:nvPr>
        </p:nvSpPr>
        <p:spPr>
          <a:xfrm>
            <a:off x="789519" y="1535113"/>
            <a:ext cx="3437544" cy="4591050"/>
          </a:xfrm>
        </p:spPr>
        <p:txBody>
          <a:bodyPr>
            <a:noAutofit/>
          </a:bodyPr>
          <a:lstStyle>
            <a:lvl1pPr marL="344488" indent="-225425">
              <a:defRPr sz="1800"/>
            </a:lvl1pPr>
          </a:lstStyle>
          <a:p>
            <a:r>
              <a:rPr lang="en-US" dirty="0"/>
              <a:t>Click to add photo</a:t>
            </a:r>
          </a:p>
        </p:txBody>
      </p:sp>
      <p:pic>
        <p:nvPicPr>
          <p:cNvPr id="7" name="Picture 2">
            <a:extLst>
              <a:ext uri="{FF2B5EF4-FFF2-40B4-BE49-F238E27FC236}">
                <a16:creationId xmlns="" xmlns:a16="http://schemas.microsoft.com/office/drawing/2014/main" id="{3E0A3548-5ED3-43DD-A5CC-F1BE1370389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1060"/>
          <a:stretch/>
        </p:blipFill>
        <p:spPr bwMode="auto">
          <a:xfrm>
            <a:off x="1058679" y="6330485"/>
            <a:ext cx="666515"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2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0222" y="274638"/>
            <a:ext cx="10792177" cy="9607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09600" y="1600202"/>
            <a:ext cx="10972800" cy="440266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636077" y="275704"/>
            <a:ext cx="0" cy="959662"/>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2" y="6129795"/>
            <a:ext cx="12191999" cy="89537"/>
            <a:chOff x="1" y="6276051"/>
            <a:chExt cx="9143999" cy="89537"/>
          </a:xfrm>
        </p:grpSpPr>
        <p:cxnSp>
          <p:nvCxnSpPr>
            <p:cNvPr id="11" name="Straight Connector 10"/>
            <p:cNvCxnSpPr/>
            <p:nvPr/>
          </p:nvCxnSpPr>
          <p:spPr>
            <a:xfrm flipH="1">
              <a:off x="1" y="6365588"/>
              <a:ext cx="856543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8565431" y="6276051"/>
              <a:ext cx="95250"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660681" y="6276051"/>
              <a:ext cx="81015"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1696" y="6365588"/>
              <a:ext cx="402304"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11276344" y="6312469"/>
            <a:ext cx="508000" cy="230832"/>
          </a:xfrm>
          <a:prstGeom prst="rect">
            <a:avLst/>
          </a:prstGeom>
          <a:noFill/>
        </p:spPr>
        <p:txBody>
          <a:bodyPr wrap="square" rtlCol="0" anchor="ctr" anchorCtr="1">
            <a:spAutoFit/>
          </a:bodyPr>
          <a:lstStyle/>
          <a:p>
            <a:pPr algn="r"/>
            <a:fld id="{6AFB2962-CD7A-BA4A-83EB-E335D01B9653}" type="slidenum">
              <a:rPr lang="en-US" sz="900" smtClean="0">
                <a:solidFill>
                  <a:schemeClr val="tx2"/>
                </a:solidFill>
              </a:rPr>
              <a:pPr algn="r"/>
              <a:t>‹#›</a:t>
            </a:fld>
            <a:endParaRPr lang="en-US" sz="900" dirty="0">
              <a:solidFill>
                <a:schemeClr val="tx2"/>
              </a:solidFill>
            </a:endParaRPr>
          </a:p>
        </p:txBody>
      </p:sp>
      <p:pic>
        <p:nvPicPr>
          <p:cNvPr id="4" name="Picture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35251" y="6277093"/>
            <a:ext cx="480749" cy="485371"/>
          </a:xfrm>
          <a:prstGeom prst="rect">
            <a:avLst/>
          </a:prstGeom>
        </p:spPr>
      </p:pic>
    </p:spTree>
    <p:extLst>
      <p:ext uri="{BB962C8B-B14F-4D97-AF65-F5344CB8AC3E}">
        <p14:creationId xmlns:p14="http://schemas.microsoft.com/office/powerpoint/2010/main" val="417558015"/>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65" r:id="rId3"/>
    <p:sldLayoutId id="2147483674" r:id="rId4"/>
    <p:sldLayoutId id="2147483660" r:id="rId5"/>
    <p:sldLayoutId id="2147483661" r:id="rId6"/>
    <p:sldLayoutId id="2147483672" r:id="rId7"/>
    <p:sldLayoutId id="2147483653" r:id="rId8"/>
    <p:sldLayoutId id="2147483673" r:id="rId9"/>
    <p:sldLayoutId id="2147483671" r:id="rId10"/>
    <p:sldLayoutId id="2147483667" r:id="rId11"/>
    <p:sldLayoutId id="2147483668" r:id="rId12"/>
    <p:sldLayoutId id="2147483669" r:id="rId13"/>
    <p:sldLayoutId id="2147483670" r:id="rId14"/>
    <p:sldLayoutId id="2147483675" r:id="rId15"/>
  </p:sldLayoutIdLst>
  <p:txStyles>
    <p:title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p:titleStyle>
    <p:bodyStyle>
      <a:lvl1pPr marL="398463" indent="-2794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Analytical Benefits of a Smartphone-Based Survey from a Smaller Region</a:t>
            </a:r>
          </a:p>
        </p:txBody>
      </p:sp>
      <p:sp>
        <p:nvSpPr>
          <p:cNvPr id="4" name="Text Placeholder 3"/>
          <p:cNvSpPr>
            <a:spLocks noGrp="1"/>
          </p:cNvSpPr>
          <p:nvPr>
            <p:ph type="body" sz="quarter" idx="11"/>
          </p:nvPr>
        </p:nvSpPr>
        <p:spPr>
          <a:xfrm>
            <a:off x="4327644" y="5496451"/>
            <a:ext cx="6584949" cy="290286"/>
          </a:xfrm>
        </p:spPr>
        <p:txBody>
          <a:bodyPr/>
          <a:lstStyle/>
          <a:p>
            <a:r>
              <a:rPr lang="en-US" dirty="0"/>
              <a:t>Lethal Coe, WCOG</a:t>
            </a:r>
          </a:p>
        </p:txBody>
      </p:sp>
      <p:sp>
        <p:nvSpPr>
          <p:cNvPr id="5" name="Text Placeholder 4"/>
          <p:cNvSpPr>
            <a:spLocks noGrp="1"/>
          </p:cNvSpPr>
          <p:nvPr>
            <p:ph type="body" sz="quarter" idx="12"/>
          </p:nvPr>
        </p:nvSpPr>
        <p:spPr>
          <a:xfrm>
            <a:off x="4327644" y="5783356"/>
            <a:ext cx="6584949" cy="275543"/>
          </a:xfrm>
        </p:spPr>
        <p:txBody>
          <a:bodyPr/>
          <a:lstStyle/>
          <a:p>
            <a:r>
              <a:rPr lang="en-US" dirty="0"/>
              <a:t>June 4, 2019</a:t>
            </a:r>
          </a:p>
        </p:txBody>
      </p:sp>
    </p:spTree>
    <p:extLst>
      <p:ext uri="{BB962C8B-B14F-4D97-AF65-F5344CB8AC3E}">
        <p14:creationId xmlns:p14="http://schemas.microsoft.com/office/powerpoint/2010/main" val="29832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a:xfrm>
            <a:off x="790222" y="274638"/>
            <a:ext cx="11077313" cy="960728"/>
          </a:xfrm>
        </p:spPr>
        <p:txBody>
          <a:bodyPr/>
          <a:lstStyle/>
          <a:p>
            <a:r>
              <a:rPr lang="en-US" dirty="0" smtClean="0">
                <a:solidFill>
                  <a:srgbClr val="262626"/>
                </a:solidFill>
              </a:rPr>
              <a:t>Smartphones collected </a:t>
            </a:r>
            <a:r>
              <a:rPr lang="en-US" dirty="0">
                <a:solidFill>
                  <a:schemeClr val="bg2"/>
                </a:solidFill>
              </a:rPr>
              <a:t>higher shares of short-distance trips </a:t>
            </a:r>
            <a:r>
              <a:rPr lang="en-US" dirty="0">
                <a:solidFill>
                  <a:srgbClr val="262626"/>
                </a:solidFill>
              </a:rPr>
              <a:t>compared </a:t>
            </a:r>
            <a:r>
              <a:rPr lang="en-US" dirty="0" smtClean="0">
                <a:solidFill>
                  <a:srgbClr val="262626"/>
                </a:solidFill>
              </a:rPr>
              <a:t>to the manual data collection.</a:t>
            </a:r>
            <a:endParaRPr lang="en-US" dirty="0">
              <a:solidFill>
                <a:srgbClr val="262626"/>
              </a:solidFill>
            </a:endParaRPr>
          </a:p>
        </p:txBody>
      </p:sp>
      <p:pic>
        <p:nvPicPr>
          <p:cNvPr id="13" name="Picture 12">
            <a:extLst>
              <a:ext uri="{FF2B5EF4-FFF2-40B4-BE49-F238E27FC236}">
                <a16:creationId xmlns="" xmlns:a16="http://schemas.microsoft.com/office/drawing/2014/main" id="{5DC77EBC-C123-4400-8A13-6F76CF838170}"/>
              </a:ext>
            </a:extLst>
          </p:cNvPr>
          <p:cNvPicPr>
            <a:picLocks noChangeAspect="1"/>
          </p:cNvPicPr>
          <p:nvPr/>
        </p:nvPicPr>
        <p:blipFill>
          <a:blip r:embed="rId3"/>
          <a:stretch>
            <a:fillRect/>
          </a:stretch>
        </p:blipFill>
        <p:spPr>
          <a:xfrm>
            <a:off x="1524000" y="1328976"/>
            <a:ext cx="9144000" cy="4572000"/>
          </a:xfrm>
          <a:prstGeom prst="rect">
            <a:avLst/>
          </a:prstGeom>
        </p:spPr>
      </p:pic>
      <p:sp>
        <p:nvSpPr>
          <p:cNvPr id="10" name="Rectangle: Rounded Corners 9">
            <a:extLst>
              <a:ext uri="{FF2B5EF4-FFF2-40B4-BE49-F238E27FC236}">
                <a16:creationId xmlns="" xmlns:a16="http://schemas.microsoft.com/office/drawing/2014/main" id="{05FBE410-CC6F-46C6-84B7-18562DB7DE81}"/>
              </a:ext>
            </a:extLst>
          </p:cNvPr>
          <p:cNvSpPr/>
          <p:nvPr/>
        </p:nvSpPr>
        <p:spPr>
          <a:xfrm>
            <a:off x="1790373" y="1415602"/>
            <a:ext cx="865232" cy="4149456"/>
          </a:xfrm>
          <a:prstGeom prst="roundRect">
            <a:avLst/>
          </a:prstGeom>
          <a:noFill/>
          <a:ln w="762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415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Smartphone participants </a:t>
            </a:r>
            <a:r>
              <a:rPr lang="en-US" dirty="0" smtClean="0"/>
              <a:t>were younger and </a:t>
            </a:r>
            <a:r>
              <a:rPr lang="en-US" dirty="0" smtClean="0">
                <a:solidFill>
                  <a:schemeClr val="bg2"/>
                </a:solidFill>
              </a:rPr>
              <a:t>matched </a:t>
            </a:r>
            <a:r>
              <a:rPr lang="en-US" dirty="0">
                <a:solidFill>
                  <a:schemeClr val="bg2"/>
                </a:solidFill>
              </a:rPr>
              <a:t>the population age distribution more closely</a:t>
            </a:r>
            <a:r>
              <a:rPr lang="en-US" dirty="0"/>
              <a:t>.  </a:t>
            </a:r>
          </a:p>
        </p:txBody>
      </p:sp>
      <p:pic>
        <p:nvPicPr>
          <p:cNvPr id="11" name="Picture 10">
            <a:extLst>
              <a:ext uri="{FF2B5EF4-FFF2-40B4-BE49-F238E27FC236}">
                <a16:creationId xmlns="" xmlns:a16="http://schemas.microsoft.com/office/drawing/2014/main" id="{D2BC00EF-B8AF-4B54-B405-73FECFC2D2BB}"/>
              </a:ext>
            </a:extLst>
          </p:cNvPr>
          <p:cNvPicPr>
            <a:picLocks noChangeAspect="1"/>
          </p:cNvPicPr>
          <p:nvPr/>
        </p:nvPicPr>
        <p:blipFill>
          <a:blip r:embed="rId3"/>
          <a:stretch>
            <a:fillRect/>
          </a:stretch>
        </p:blipFill>
        <p:spPr>
          <a:xfrm>
            <a:off x="1524000" y="1516180"/>
            <a:ext cx="9144000" cy="4572000"/>
          </a:xfrm>
          <a:prstGeom prst="rect">
            <a:avLst/>
          </a:prstGeom>
        </p:spPr>
      </p:pic>
      <p:sp>
        <p:nvSpPr>
          <p:cNvPr id="7" name="TextBox 3">
            <a:extLst>
              <a:ext uri="{FF2B5EF4-FFF2-40B4-BE49-F238E27FC236}">
                <a16:creationId xmlns="" xmlns:a16="http://schemas.microsoft.com/office/drawing/2014/main" id="{E99FE7AA-343A-415F-B71B-317D2F3BAA97}"/>
              </a:ext>
            </a:extLst>
          </p:cNvPr>
          <p:cNvSpPr txBox="1"/>
          <p:nvPr/>
        </p:nvSpPr>
        <p:spPr>
          <a:xfrm>
            <a:off x="1822135" y="6381352"/>
            <a:ext cx="4373313"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*Population is represented by weighted data figures.</a:t>
            </a:r>
          </a:p>
        </p:txBody>
      </p:sp>
    </p:spTree>
    <p:extLst>
      <p:ext uri="{BB962C8B-B14F-4D97-AF65-F5344CB8AC3E}">
        <p14:creationId xmlns:p14="http://schemas.microsoft.com/office/powerpoint/2010/main" val="2999144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a:xfrm>
            <a:off x="790222" y="274637"/>
            <a:ext cx="6563479" cy="1380907"/>
          </a:xfrm>
        </p:spPr>
        <p:txBody>
          <a:bodyPr/>
          <a:lstStyle/>
          <a:p>
            <a:r>
              <a:rPr lang="en-US" dirty="0">
                <a:solidFill>
                  <a:srgbClr val="262626"/>
                </a:solidFill>
              </a:rPr>
              <a:t>Higher trip counts also </a:t>
            </a:r>
            <a:r>
              <a:rPr lang="en-US" dirty="0" smtClean="0">
                <a:solidFill>
                  <a:schemeClr val="bg2"/>
                </a:solidFill>
              </a:rPr>
              <a:t>increased </a:t>
            </a:r>
            <a:r>
              <a:rPr lang="en-US" dirty="0">
                <a:solidFill>
                  <a:schemeClr val="bg2"/>
                </a:solidFill>
              </a:rPr>
              <a:t>spatial coverage </a:t>
            </a:r>
            <a:r>
              <a:rPr lang="en-US" dirty="0">
                <a:solidFill>
                  <a:srgbClr val="262626"/>
                </a:solidFill>
              </a:rPr>
              <a:t>across study and neighboring regions. </a:t>
            </a:r>
          </a:p>
        </p:txBody>
      </p:sp>
      <p:sp>
        <p:nvSpPr>
          <p:cNvPr id="8" name="Text Placeholder 6">
            <a:extLst>
              <a:ext uri="{FF2B5EF4-FFF2-40B4-BE49-F238E27FC236}">
                <a16:creationId xmlns="" xmlns:a16="http://schemas.microsoft.com/office/drawing/2014/main" id="{18041660-A0D0-4111-9C50-A3A358C52343}"/>
              </a:ext>
            </a:extLst>
          </p:cNvPr>
          <p:cNvSpPr txBox="1">
            <a:spLocks/>
          </p:cNvSpPr>
          <p:nvPr/>
        </p:nvSpPr>
        <p:spPr>
          <a:xfrm>
            <a:off x="6949585" y="5838006"/>
            <a:ext cx="4633032" cy="307113"/>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ct val="20000"/>
              </a:spcBef>
              <a:buFont typeface="Arial"/>
              <a:buNone/>
              <a:defRPr sz="1800" kern="1200">
                <a:solidFill>
                  <a:schemeClr val="tx2"/>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2"/>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50000"/>
                  </a:schemeClr>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bg1">
                    <a:lumMod val="50000"/>
                  </a:schemeClr>
                </a:solidFill>
                <a:latin typeface="+mn-lt"/>
                <a:ea typeface="+mn-ea"/>
                <a:cs typeface="+mn-cs"/>
              </a:defRPr>
            </a:lvl4pPr>
            <a:lvl5pPr marL="1828800" indent="0" algn="l" defTabSz="457200" rtl="0" eaLnBrk="1" latinLnBrk="0" hangingPunct="1">
              <a:spcBef>
                <a:spcPct val="20000"/>
              </a:spcBef>
              <a:buFont typeface="Arial"/>
              <a:buNone/>
              <a:defRPr sz="24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i="1" dirty="0"/>
              <a:t>Work trip ends (with added noise to preserve anonymity)</a:t>
            </a:r>
          </a:p>
        </p:txBody>
      </p:sp>
      <p:pic>
        <p:nvPicPr>
          <p:cNvPr id="14" name="Picture 13">
            <a:extLst>
              <a:ext uri="{FF2B5EF4-FFF2-40B4-BE49-F238E27FC236}">
                <a16:creationId xmlns="" xmlns:a16="http://schemas.microsoft.com/office/drawing/2014/main" id="{4EFE708F-29C9-404B-9DD0-AC423D78298C}"/>
              </a:ext>
            </a:extLst>
          </p:cNvPr>
          <p:cNvPicPr>
            <a:picLocks noChangeAspect="1"/>
          </p:cNvPicPr>
          <p:nvPr/>
        </p:nvPicPr>
        <p:blipFill rotWithShape="1">
          <a:blip r:embed="rId3"/>
          <a:srcRect l="28559" t="7783" r="32947"/>
          <a:stretch/>
        </p:blipFill>
        <p:spPr>
          <a:xfrm>
            <a:off x="7092778" y="274637"/>
            <a:ext cx="4308999" cy="5591407"/>
          </a:xfrm>
          <a:prstGeom prst="rect">
            <a:avLst/>
          </a:prstGeom>
        </p:spPr>
      </p:pic>
      <p:pic>
        <p:nvPicPr>
          <p:cNvPr id="16" name="Picture 15">
            <a:extLst>
              <a:ext uri="{FF2B5EF4-FFF2-40B4-BE49-F238E27FC236}">
                <a16:creationId xmlns="" xmlns:a16="http://schemas.microsoft.com/office/drawing/2014/main" id="{70C42A6E-B63D-4FCD-9984-5518920A229E}"/>
              </a:ext>
            </a:extLst>
          </p:cNvPr>
          <p:cNvPicPr>
            <a:picLocks noChangeAspect="1"/>
          </p:cNvPicPr>
          <p:nvPr/>
        </p:nvPicPr>
        <p:blipFill rotWithShape="1">
          <a:blip r:embed="rId3"/>
          <a:srcRect l="88839" t="78866" r="283" b="2050"/>
          <a:stretch/>
        </p:blipFill>
        <p:spPr>
          <a:xfrm>
            <a:off x="7092779" y="4483979"/>
            <a:ext cx="1453240" cy="1380907"/>
          </a:xfrm>
          <a:prstGeom prst="rect">
            <a:avLst/>
          </a:prstGeom>
        </p:spPr>
      </p:pic>
      <p:pic>
        <p:nvPicPr>
          <p:cNvPr id="18" name="Picture 17">
            <a:extLst>
              <a:ext uri="{FF2B5EF4-FFF2-40B4-BE49-F238E27FC236}">
                <a16:creationId xmlns="" xmlns:a16="http://schemas.microsoft.com/office/drawing/2014/main" id="{DA62674E-055D-41E0-B901-9A36ADC94F95}"/>
              </a:ext>
            </a:extLst>
          </p:cNvPr>
          <p:cNvPicPr>
            <a:picLocks noChangeAspect="1"/>
          </p:cNvPicPr>
          <p:nvPr/>
        </p:nvPicPr>
        <p:blipFill rotWithShape="1">
          <a:blip r:embed="rId3"/>
          <a:srcRect l="231" t="96158" r="94522" b="277"/>
          <a:stretch/>
        </p:blipFill>
        <p:spPr>
          <a:xfrm>
            <a:off x="7142207" y="310550"/>
            <a:ext cx="587352" cy="216120"/>
          </a:xfrm>
          <a:prstGeom prst="rect">
            <a:avLst/>
          </a:prstGeom>
        </p:spPr>
      </p:pic>
      <p:graphicFrame>
        <p:nvGraphicFramePr>
          <p:cNvPr id="10" name="Table 9">
            <a:extLst>
              <a:ext uri="{FF2B5EF4-FFF2-40B4-BE49-F238E27FC236}">
                <a16:creationId xmlns="" xmlns:a16="http://schemas.microsoft.com/office/drawing/2014/main" id="{BA0EAA28-2615-47B3-AD33-9240B2036BA8}"/>
              </a:ext>
            </a:extLst>
          </p:cNvPr>
          <p:cNvGraphicFramePr>
            <a:graphicFrameLocks noGrp="1"/>
          </p:cNvGraphicFramePr>
          <p:nvPr>
            <p:extLst>
              <p:ext uri="{D42A27DB-BD31-4B8C-83A1-F6EECF244321}">
                <p14:modId xmlns:p14="http://schemas.microsoft.com/office/powerpoint/2010/main" val="3087586014"/>
              </p:ext>
            </p:extLst>
          </p:nvPr>
        </p:nvGraphicFramePr>
        <p:xfrm>
          <a:off x="942621" y="2197261"/>
          <a:ext cx="5516161" cy="2491212"/>
        </p:xfrm>
        <a:graphic>
          <a:graphicData uri="http://schemas.openxmlformats.org/drawingml/2006/table">
            <a:tbl>
              <a:tblPr firstRow="1" bandRow="1">
                <a:tableStyleId>{B301B821-A1FF-4177-AEE7-76D212191A09}</a:tableStyleId>
              </a:tblPr>
              <a:tblGrid>
                <a:gridCol w="2644641">
                  <a:extLst>
                    <a:ext uri="{9D8B030D-6E8A-4147-A177-3AD203B41FA5}">
                      <a16:colId xmlns="" xmlns:a16="http://schemas.microsoft.com/office/drawing/2014/main" val="20000"/>
                    </a:ext>
                  </a:extLst>
                </a:gridCol>
                <a:gridCol w="2871520">
                  <a:extLst>
                    <a:ext uri="{9D8B030D-6E8A-4147-A177-3AD203B41FA5}">
                      <a16:colId xmlns="" xmlns:a16="http://schemas.microsoft.com/office/drawing/2014/main" val="20001"/>
                    </a:ext>
                  </a:extLst>
                </a:gridCol>
              </a:tblGrid>
              <a:tr h="783683">
                <a:tc>
                  <a:txBody>
                    <a:bodyPr/>
                    <a:lstStyle/>
                    <a:p>
                      <a:pPr algn="ctr"/>
                      <a:r>
                        <a:rPr lang="en-US" sz="2000" dirty="0" smtClean="0"/>
                        <a:t>Destination Region</a:t>
                      </a:r>
                      <a:endParaRPr lang="en-US" sz="2000" dirty="0"/>
                    </a:p>
                  </a:txBody>
                  <a:tcPr anchor="ctr"/>
                </a:tc>
                <a:tc>
                  <a:txBody>
                    <a:bodyPr/>
                    <a:lstStyle/>
                    <a:p>
                      <a:pPr algn="ctr"/>
                      <a:r>
                        <a:rPr lang="en-US" sz="2000" dirty="0" smtClean="0"/>
                        <a:t>Work and Work-related</a:t>
                      </a:r>
                      <a:r>
                        <a:rPr lang="en-US" sz="2000" baseline="0" dirty="0" smtClean="0"/>
                        <a:t> Trips %</a:t>
                      </a:r>
                      <a:endParaRPr lang="en-US" sz="2000" dirty="0"/>
                    </a:p>
                  </a:txBody>
                  <a:tcPr anchor="ctr"/>
                </a:tc>
                <a:extLst>
                  <a:ext uri="{0D108BD9-81ED-4DB2-BD59-A6C34878D82A}">
                    <a16:rowId xmlns="" xmlns:a16="http://schemas.microsoft.com/office/drawing/2014/main" val="10000"/>
                  </a:ext>
                </a:extLst>
              </a:tr>
              <a:tr h="548640">
                <a:tc>
                  <a:txBody>
                    <a:bodyPr/>
                    <a:lstStyle/>
                    <a:p>
                      <a:pPr algn="ctr"/>
                      <a:r>
                        <a:rPr lang="en-US" sz="2000" dirty="0" smtClean="0">
                          <a:solidFill>
                            <a:schemeClr val="tx2"/>
                          </a:solidFill>
                        </a:rPr>
                        <a:t>Bellingham</a:t>
                      </a:r>
                      <a:endParaRPr lang="en-US" sz="2000" dirty="0">
                        <a:solidFill>
                          <a:schemeClr val="tx2"/>
                        </a:solidFill>
                      </a:endParaRPr>
                    </a:p>
                  </a:txBody>
                  <a:tcPr anchor="ctr"/>
                </a:tc>
                <a:tc>
                  <a:txBody>
                    <a:bodyPr/>
                    <a:lstStyle/>
                    <a:p>
                      <a:pPr algn="ctr"/>
                      <a:r>
                        <a:rPr lang="en-US" sz="2000" dirty="0" smtClean="0">
                          <a:solidFill>
                            <a:schemeClr val="tx2"/>
                          </a:solidFill>
                        </a:rPr>
                        <a:t>59.7</a:t>
                      </a:r>
                      <a:endParaRPr lang="en-US" sz="2000" dirty="0">
                        <a:solidFill>
                          <a:schemeClr val="tx2"/>
                        </a:solidFill>
                      </a:endParaRPr>
                    </a:p>
                  </a:txBody>
                  <a:tcPr anchor="ctr"/>
                </a:tc>
                <a:extLst>
                  <a:ext uri="{0D108BD9-81ED-4DB2-BD59-A6C34878D82A}">
                    <a16:rowId xmlns="" xmlns:a16="http://schemas.microsoft.com/office/drawing/2014/main" val="10001"/>
                  </a:ext>
                </a:extLst>
              </a:tr>
              <a:tr h="548640">
                <a:tc>
                  <a:txBody>
                    <a:bodyPr/>
                    <a:lstStyle/>
                    <a:p>
                      <a:pPr algn="ctr"/>
                      <a:r>
                        <a:rPr lang="en-US" sz="2000" dirty="0" smtClean="0">
                          <a:solidFill>
                            <a:schemeClr val="tx2"/>
                          </a:solidFill>
                        </a:rPr>
                        <a:t>Res</a:t>
                      </a:r>
                      <a:r>
                        <a:rPr lang="en-US" sz="2000" baseline="0" dirty="0" smtClean="0">
                          <a:solidFill>
                            <a:schemeClr val="tx2"/>
                          </a:solidFill>
                        </a:rPr>
                        <a:t>t of Whatcom</a:t>
                      </a:r>
                      <a:endParaRPr lang="en-US" sz="2000" dirty="0">
                        <a:solidFill>
                          <a:schemeClr val="tx2"/>
                        </a:solidFill>
                      </a:endParaRPr>
                    </a:p>
                  </a:txBody>
                  <a:tcPr anchor="ctr"/>
                </a:tc>
                <a:tc>
                  <a:txBody>
                    <a:bodyPr/>
                    <a:lstStyle/>
                    <a:p>
                      <a:pPr algn="ctr"/>
                      <a:r>
                        <a:rPr lang="en-US" sz="2000" dirty="0" smtClean="0">
                          <a:solidFill>
                            <a:schemeClr val="tx2"/>
                          </a:solidFill>
                        </a:rPr>
                        <a:t>26.8</a:t>
                      </a:r>
                      <a:endParaRPr lang="en-US" sz="2000" dirty="0">
                        <a:solidFill>
                          <a:schemeClr val="tx2"/>
                        </a:solidFill>
                      </a:endParaRPr>
                    </a:p>
                  </a:txBody>
                  <a:tcPr anchor="ctr"/>
                </a:tc>
                <a:extLst>
                  <a:ext uri="{0D108BD9-81ED-4DB2-BD59-A6C34878D82A}">
                    <a16:rowId xmlns="" xmlns:a16="http://schemas.microsoft.com/office/drawing/2014/main" val="10002"/>
                  </a:ext>
                </a:extLst>
              </a:tr>
              <a:tr h="610249">
                <a:tc>
                  <a:txBody>
                    <a:bodyPr/>
                    <a:lstStyle/>
                    <a:p>
                      <a:pPr algn="ctr"/>
                      <a:r>
                        <a:rPr lang="en-US" sz="2000" dirty="0" smtClean="0">
                          <a:solidFill>
                            <a:schemeClr val="tx2"/>
                          </a:solidFill>
                        </a:rPr>
                        <a:t>Outside</a:t>
                      </a:r>
                      <a:r>
                        <a:rPr lang="en-US" sz="2000" baseline="0" dirty="0" smtClean="0">
                          <a:solidFill>
                            <a:schemeClr val="tx2"/>
                          </a:solidFill>
                        </a:rPr>
                        <a:t> of Whatcom</a:t>
                      </a:r>
                      <a:endParaRPr lang="en-US" sz="2000" dirty="0">
                        <a:solidFill>
                          <a:schemeClr val="tx2"/>
                        </a:solidFill>
                      </a:endParaRPr>
                    </a:p>
                  </a:txBody>
                  <a:tcPr anchor="ctr"/>
                </a:tc>
                <a:tc>
                  <a:txBody>
                    <a:bodyPr/>
                    <a:lstStyle/>
                    <a:p>
                      <a:pPr algn="ctr"/>
                      <a:r>
                        <a:rPr lang="en-US" sz="2000" b="1" dirty="0" smtClean="0">
                          <a:solidFill>
                            <a:schemeClr val="tx2"/>
                          </a:solidFill>
                        </a:rPr>
                        <a:t>13.4</a:t>
                      </a:r>
                      <a:endParaRPr lang="en-US" sz="2000" b="1" dirty="0">
                        <a:solidFill>
                          <a:schemeClr val="tx2"/>
                        </a:solidFill>
                      </a:endParaRPr>
                    </a:p>
                  </a:txBody>
                  <a:tcPr anchor="ctr"/>
                </a:tc>
                <a:extLst>
                  <a:ext uri="{0D108BD9-81ED-4DB2-BD59-A6C34878D82A}">
                    <a16:rowId xmlns="" xmlns:a16="http://schemas.microsoft.com/office/drawing/2014/main" val="10003"/>
                  </a:ext>
                </a:extLst>
              </a:tr>
            </a:tbl>
          </a:graphicData>
        </a:graphic>
      </p:graphicFrame>
      <p:sp>
        <p:nvSpPr>
          <p:cNvPr id="11" name="Rectangle: Rounded Corners 11">
            <a:extLst>
              <a:ext uri="{FF2B5EF4-FFF2-40B4-BE49-F238E27FC236}">
                <a16:creationId xmlns="" xmlns:a16="http://schemas.microsoft.com/office/drawing/2014/main" id="{179AD155-9F9F-46EA-B0B9-77E2361974BB}"/>
              </a:ext>
            </a:extLst>
          </p:cNvPr>
          <p:cNvSpPr/>
          <p:nvPr/>
        </p:nvSpPr>
        <p:spPr>
          <a:xfrm>
            <a:off x="4593284" y="4119538"/>
            <a:ext cx="865232" cy="570255"/>
          </a:xfrm>
          <a:prstGeom prst="roundRect">
            <a:avLst/>
          </a:prstGeom>
          <a:noFill/>
          <a:ln w="762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801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Key Takeaways and Next Steps</a:t>
            </a:r>
          </a:p>
        </p:txBody>
      </p:sp>
      <p:sp>
        <p:nvSpPr>
          <p:cNvPr id="11" name="Text Placeholder 6">
            <a:extLst>
              <a:ext uri="{FF2B5EF4-FFF2-40B4-BE49-F238E27FC236}">
                <a16:creationId xmlns="" xmlns:a16="http://schemas.microsoft.com/office/drawing/2014/main" id="{A7BF5AC5-1C3E-4E0F-9199-14DA6A944DCD}"/>
              </a:ext>
            </a:extLst>
          </p:cNvPr>
          <p:cNvSpPr txBox="1">
            <a:spLocks/>
          </p:cNvSpPr>
          <p:nvPr/>
        </p:nvSpPr>
        <p:spPr>
          <a:xfrm>
            <a:off x="790221" y="1454150"/>
            <a:ext cx="10611558" cy="4688742"/>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800" b="1" kern="1200">
                <a:solidFill>
                  <a:srgbClr val="F68B1F"/>
                </a:solidFill>
                <a:latin typeface="+mn-lt"/>
                <a:ea typeface="+mn-ea"/>
                <a:cs typeface="+mn-cs"/>
              </a:defRPr>
            </a:lvl1pPr>
            <a:lvl2pPr marL="344488" indent="-225425" algn="l" defTabSz="457200" rtl="0" eaLnBrk="1" latinLnBrk="0" hangingPunct="1">
              <a:spcBef>
                <a:spcPct val="20000"/>
              </a:spcBef>
              <a:buFont typeface="Arial"/>
              <a:buChar char="•"/>
              <a:defRPr sz="1800" kern="1200">
                <a:solidFill>
                  <a:schemeClr val="tx2"/>
                </a:solidFill>
                <a:latin typeface="+mn-lt"/>
                <a:ea typeface="+mn-ea"/>
                <a:cs typeface="+mn-cs"/>
              </a:defRPr>
            </a:lvl2pPr>
            <a:lvl3pPr marL="688975" indent="-227013" algn="l" defTabSz="457200" rtl="0" eaLnBrk="1" latinLnBrk="0" hangingPunct="1">
              <a:spcBef>
                <a:spcPct val="20000"/>
              </a:spcBef>
              <a:buFont typeface="Lucida Grande"/>
              <a:buChar char="-"/>
              <a:defRPr sz="1800" kern="1200">
                <a:solidFill>
                  <a:schemeClr val="tx2"/>
                </a:solidFill>
                <a:latin typeface="+mn-lt"/>
                <a:ea typeface="+mn-ea"/>
                <a:cs typeface="+mn-cs"/>
              </a:defRPr>
            </a:lvl3pPr>
            <a:lvl4pPr marL="741363" indent="0" algn="l" defTabSz="457200" rtl="0" eaLnBrk="1" latinLnBrk="0" hangingPunct="1">
              <a:spcBef>
                <a:spcPct val="20000"/>
              </a:spcBef>
              <a:buFontTx/>
              <a:buNone/>
              <a:defRPr sz="1800" i="1"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5562" lvl="1" indent="0">
              <a:buNone/>
            </a:pPr>
            <a:r>
              <a:rPr lang="en-US" sz="2000" b="1" dirty="0">
                <a:solidFill>
                  <a:schemeClr val="bg2"/>
                </a:solidFill>
              </a:rPr>
              <a:t>Key Takeaways From the Study</a:t>
            </a:r>
          </a:p>
          <a:p>
            <a:pPr marL="398462" lvl="1" indent="-342900"/>
            <a:r>
              <a:rPr lang="en-US" sz="2000" dirty="0">
                <a:solidFill>
                  <a:srgbClr val="262626"/>
                </a:solidFill>
              </a:rPr>
              <a:t>Smartphone-based </a:t>
            </a:r>
            <a:r>
              <a:rPr lang="en-US" sz="2000" dirty="0" smtClean="0">
                <a:solidFill>
                  <a:srgbClr val="262626"/>
                </a:solidFill>
              </a:rPr>
              <a:t>survey collected </a:t>
            </a:r>
            <a:r>
              <a:rPr lang="en-US" sz="2000" dirty="0">
                <a:solidFill>
                  <a:srgbClr val="262626"/>
                </a:solidFill>
              </a:rPr>
              <a:t>richer and more representative travel data.</a:t>
            </a:r>
          </a:p>
          <a:p>
            <a:pPr marL="398462" lvl="1" indent="-342900"/>
            <a:r>
              <a:rPr lang="en-US" sz="2000" dirty="0">
                <a:solidFill>
                  <a:srgbClr val="262626"/>
                </a:solidFill>
              </a:rPr>
              <a:t>Smartphone data collection </a:t>
            </a:r>
            <a:r>
              <a:rPr lang="en-US" sz="2000" dirty="0" smtClean="0">
                <a:solidFill>
                  <a:srgbClr val="262626"/>
                </a:solidFill>
              </a:rPr>
              <a:t>captured </a:t>
            </a:r>
            <a:r>
              <a:rPr lang="en-US" sz="2000" dirty="0">
                <a:solidFill>
                  <a:srgbClr val="262626"/>
                </a:solidFill>
              </a:rPr>
              <a:t>higher trip rates overall, partially due to the higher share of short-distance and easy-to-forget trips. </a:t>
            </a:r>
          </a:p>
          <a:p>
            <a:pPr marL="398462" lvl="1" indent="-342900"/>
            <a:r>
              <a:rPr lang="en-US" sz="2000" dirty="0">
                <a:solidFill>
                  <a:srgbClr val="262626"/>
                </a:solidFill>
              </a:rPr>
              <a:t>Multi-day data collection significantly </a:t>
            </a:r>
            <a:r>
              <a:rPr lang="en-US" sz="2000" dirty="0" smtClean="0">
                <a:solidFill>
                  <a:srgbClr val="262626"/>
                </a:solidFill>
              </a:rPr>
              <a:t>increased </a:t>
            </a:r>
            <a:r>
              <a:rPr lang="en-US" sz="2000" dirty="0">
                <a:solidFill>
                  <a:srgbClr val="262626"/>
                </a:solidFill>
              </a:rPr>
              <a:t>the size of </a:t>
            </a:r>
            <a:r>
              <a:rPr lang="en-US" sz="2000" dirty="0" smtClean="0">
                <a:solidFill>
                  <a:srgbClr val="262626"/>
                </a:solidFill>
              </a:rPr>
              <a:t>our </a:t>
            </a:r>
            <a:r>
              <a:rPr lang="en-US" sz="2000" dirty="0">
                <a:solidFill>
                  <a:srgbClr val="262626"/>
                </a:solidFill>
              </a:rPr>
              <a:t>dataset. </a:t>
            </a:r>
          </a:p>
          <a:p>
            <a:pPr marL="398462" lvl="1" indent="-342900"/>
            <a:r>
              <a:rPr lang="en-US" sz="2000" dirty="0" smtClean="0">
                <a:solidFill>
                  <a:srgbClr val="262626"/>
                </a:solidFill>
              </a:rPr>
              <a:t>Combined smart-phone diary (60%) and traditional online/phone diary (40%) captured optimal demographic representation.   </a:t>
            </a:r>
          </a:p>
          <a:p>
            <a:pPr marL="742949" lvl="2" indent="-342900"/>
            <a:r>
              <a:rPr lang="en-US" sz="2000" dirty="0" smtClean="0">
                <a:solidFill>
                  <a:srgbClr val="262626"/>
                </a:solidFill>
              </a:rPr>
              <a:t>Persons over 65 and lower income households still needed online option.</a:t>
            </a:r>
            <a:endParaRPr lang="en-US" sz="2000" dirty="0">
              <a:solidFill>
                <a:srgbClr val="262626"/>
              </a:solidFill>
            </a:endParaRPr>
          </a:p>
          <a:p>
            <a:pPr marL="55562" lvl="1" indent="0">
              <a:buNone/>
            </a:pPr>
            <a:endParaRPr lang="en-US" sz="800" b="1" dirty="0">
              <a:solidFill>
                <a:srgbClr val="262626"/>
              </a:solidFill>
            </a:endParaRPr>
          </a:p>
          <a:p>
            <a:pPr marL="55562" lvl="1" indent="0">
              <a:buNone/>
            </a:pPr>
            <a:r>
              <a:rPr lang="en-US" sz="2000" b="1" dirty="0">
                <a:solidFill>
                  <a:schemeClr val="bg2"/>
                </a:solidFill>
              </a:rPr>
              <a:t>Next </a:t>
            </a:r>
            <a:r>
              <a:rPr lang="en-US" sz="2000" b="1" dirty="0" smtClean="0">
                <a:solidFill>
                  <a:schemeClr val="bg2"/>
                </a:solidFill>
              </a:rPr>
              <a:t>Steps</a:t>
            </a:r>
          </a:p>
          <a:p>
            <a:pPr marL="398462" lvl="1" indent="-342900"/>
            <a:r>
              <a:rPr lang="en-US" sz="2000" dirty="0" smtClean="0">
                <a:solidFill>
                  <a:srgbClr val="262626"/>
                </a:solidFill>
              </a:rPr>
              <a:t>Develop webpage (wcog.org) that includes access to data and reports.</a:t>
            </a:r>
          </a:p>
          <a:p>
            <a:pPr marL="398462" lvl="1" indent="-342900"/>
            <a:r>
              <a:rPr lang="en-US" sz="2000" dirty="0" smtClean="0">
                <a:solidFill>
                  <a:srgbClr val="262626"/>
                </a:solidFill>
              </a:rPr>
              <a:t>Further investigate trip makings and location-based data.</a:t>
            </a:r>
          </a:p>
          <a:p>
            <a:pPr marL="398462" lvl="1" indent="-342900"/>
            <a:r>
              <a:rPr lang="en-US" sz="2000" dirty="0">
                <a:solidFill>
                  <a:srgbClr val="262626"/>
                </a:solidFill>
              </a:rPr>
              <a:t>Perform subarea </a:t>
            </a:r>
            <a:r>
              <a:rPr lang="en-US" sz="2000" dirty="0" smtClean="0">
                <a:solidFill>
                  <a:srgbClr val="262626"/>
                </a:solidFill>
              </a:rPr>
              <a:t>analyses.</a:t>
            </a:r>
            <a:endParaRPr lang="en-US" sz="2000" dirty="0">
              <a:solidFill>
                <a:srgbClr val="262626"/>
              </a:solidFill>
            </a:endParaRPr>
          </a:p>
          <a:p>
            <a:pPr marL="55562" lvl="1" indent="0">
              <a:buNone/>
            </a:pPr>
            <a:endParaRPr lang="en-US" sz="2000" dirty="0">
              <a:solidFill>
                <a:srgbClr val="262626"/>
              </a:solidFill>
            </a:endParaRPr>
          </a:p>
        </p:txBody>
      </p:sp>
    </p:spTree>
    <p:extLst>
      <p:ext uri="{BB962C8B-B14F-4D97-AF65-F5344CB8AC3E}">
        <p14:creationId xmlns:p14="http://schemas.microsoft.com/office/powerpoint/2010/main" val="866970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dirty="0"/>
              <a:t>LETHAL COE, WCOG</a:t>
            </a:r>
          </a:p>
        </p:txBody>
      </p:sp>
      <p:sp>
        <p:nvSpPr>
          <p:cNvPr id="12" name="Text Placeholder 11"/>
          <p:cNvSpPr>
            <a:spLocks noGrp="1"/>
          </p:cNvSpPr>
          <p:nvPr>
            <p:ph type="body" sz="quarter" idx="11"/>
          </p:nvPr>
        </p:nvSpPr>
        <p:spPr>
          <a:xfrm>
            <a:off x="4260851" y="1461346"/>
            <a:ext cx="5884333" cy="554919"/>
          </a:xfrm>
        </p:spPr>
        <p:txBody>
          <a:bodyPr/>
          <a:lstStyle/>
          <a:p>
            <a:r>
              <a:rPr lang="en-US" dirty="0"/>
              <a:t>SENIOR PLANNER</a:t>
            </a:r>
          </a:p>
          <a:p>
            <a:r>
              <a:rPr lang="en-US" dirty="0">
                <a:solidFill>
                  <a:schemeClr val="bg1"/>
                </a:solidFill>
              </a:rPr>
              <a:t>Lethal@wcog.org</a:t>
            </a:r>
          </a:p>
        </p:txBody>
      </p:sp>
      <p:sp>
        <p:nvSpPr>
          <p:cNvPr id="14" name="Text Placeholder 13"/>
          <p:cNvSpPr>
            <a:spLocks noGrp="1"/>
          </p:cNvSpPr>
          <p:nvPr>
            <p:ph type="body" sz="quarter" idx="13"/>
          </p:nvPr>
        </p:nvSpPr>
        <p:spPr>
          <a:xfrm>
            <a:off x="4262263" y="2350701"/>
            <a:ext cx="5883627" cy="285219"/>
          </a:xfrm>
        </p:spPr>
        <p:txBody>
          <a:bodyPr/>
          <a:lstStyle/>
          <a:p>
            <a:r>
              <a:rPr lang="en-US" dirty="0"/>
              <a:t>CHRISTOPHER COY, RSG</a:t>
            </a:r>
          </a:p>
        </p:txBody>
      </p:sp>
      <p:sp>
        <p:nvSpPr>
          <p:cNvPr id="15" name="Text Placeholder 14"/>
          <p:cNvSpPr>
            <a:spLocks noGrp="1"/>
          </p:cNvSpPr>
          <p:nvPr>
            <p:ph type="body" sz="quarter" idx="14"/>
          </p:nvPr>
        </p:nvSpPr>
        <p:spPr>
          <a:xfrm>
            <a:off x="4262262" y="2551787"/>
            <a:ext cx="5884333" cy="497557"/>
          </a:xfrm>
        </p:spPr>
        <p:txBody>
          <a:bodyPr/>
          <a:lstStyle/>
          <a:p>
            <a:r>
              <a:rPr lang="en-US" dirty="0"/>
              <a:t>SENIOR CONSULTANT</a:t>
            </a:r>
          </a:p>
          <a:p>
            <a:r>
              <a:rPr lang="en-US" dirty="0">
                <a:solidFill>
                  <a:schemeClr val="bg1"/>
                </a:solidFill>
              </a:rPr>
              <a:t>Christopher.coy@rsginc.com</a:t>
            </a:r>
          </a:p>
          <a:p>
            <a:endParaRPr lang="en-US" dirty="0"/>
          </a:p>
        </p:txBody>
      </p:sp>
      <p:sp>
        <p:nvSpPr>
          <p:cNvPr id="9" name="Text Placeholder 7">
            <a:extLst>
              <a:ext uri="{FF2B5EF4-FFF2-40B4-BE49-F238E27FC236}">
                <a16:creationId xmlns="" xmlns:a16="http://schemas.microsoft.com/office/drawing/2014/main" id="{D6B3854C-5563-4829-9F03-8F3B3E168E38}"/>
              </a:ext>
            </a:extLst>
          </p:cNvPr>
          <p:cNvSpPr txBox="1">
            <a:spLocks/>
          </p:cNvSpPr>
          <p:nvPr/>
        </p:nvSpPr>
        <p:spPr>
          <a:xfrm>
            <a:off x="4262968" y="3467913"/>
            <a:ext cx="5883627" cy="285219"/>
          </a:xfrm>
          <a:prstGeom prst="rect">
            <a:avLst/>
          </a:prstGeom>
        </p:spPr>
        <p:txBody>
          <a:bodyPr vert="horz" lIns="91440" tIns="45720" rIns="91440" bIns="45720" rtlCol="0" anchor="ctr" anchorCtr="0">
            <a:noAutofit/>
          </a:bodyPr>
          <a:lstStyle>
            <a:lvl1pPr marL="0" indent="0" algn="l" defTabSz="457200" rtl="0" eaLnBrk="1" latinLnBrk="0" hangingPunct="1">
              <a:spcBef>
                <a:spcPct val="20000"/>
              </a:spcBef>
              <a:buFont typeface="Arial"/>
              <a:buNone/>
              <a:defRPr sz="1400" b="1" kern="1200" baseline="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ABIGAIL ROSENSON, RSG</a:t>
            </a:r>
          </a:p>
        </p:txBody>
      </p:sp>
      <p:sp>
        <p:nvSpPr>
          <p:cNvPr id="10" name="Text Placeholder 11">
            <a:extLst>
              <a:ext uri="{FF2B5EF4-FFF2-40B4-BE49-F238E27FC236}">
                <a16:creationId xmlns="" xmlns:a16="http://schemas.microsoft.com/office/drawing/2014/main" id="{BAF9ADFA-FDBC-4939-A4C8-2C284A43F3DA}"/>
              </a:ext>
            </a:extLst>
          </p:cNvPr>
          <p:cNvSpPr txBox="1">
            <a:spLocks/>
          </p:cNvSpPr>
          <p:nvPr/>
        </p:nvSpPr>
        <p:spPr>
          <a:xfrm>
            <a:off x="4262968" y="3695770"/>
            <a:ext cx="5884333" cy="460335"/>
          </a:xfrm>
          <a:prstGeom prst="rect">
            <a:avLst/>
          </a:prstGeom>
        </p:spPr>
        <p:txBody>
          <a:bodyPr vert="horz" lIns="91440" tIns="45720" rIns="91440" bIns="45720" rtlCol="0" anchor="ctr" anchorCtr="0">
            <a:noAutofit/>
          </a:bodyPr>
          <a:lstStyle>
            <a:lvl1pPr marL="0" indent="0" algn="l" defTabSz="457200" rtl="0" eaLnBrk="1" latinLnBrk="0" hangingPunct="1">
              <a:spcBef>
                <a:spcPct val="20000"/>
              </a:spcBef>
              <a:buFont typeface="Arial"/>
              <a:buNone/>
              <a:defRPr sz="1200" kern="1200">
                <a:solidFill>
                  <a:srgbClr val="F68B1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ANALYST</a:t>
            </a:r>
          </a:p>
          <a:p>
            <a:r>
              <a:rPr lang="en-US" dirty="0">
                <a:solidFill>
                  <a:schemeClr val="bg1"/>
                </a:solidFill>
              </a:rPr>
              <a:t>Abigail.rosenson@rsginc.com</a:t>
            </a:r>
          </a:p>
        </p:txBody>
      </p:sp>
      <p:sp>
        <p:nvSpPr>
          <p:cNvPr id="11" name="Text Placeholder 13">
            <a:extLst>
              <a:ext uri="{FF2B5EF4-FFF2-40B4-BE49-F238E27FC236}">
                <a16:creationId xmlns="" xmlns:a16="http://schemas.microsoft.com/office/drawing/2014/main" id="{0A1E6D9B-0A5E-4EAC-8515-15BB2062BFDD}"/>
              </a:ext>
            </a:extLst>
          </p:cNvPr>
          <p:cNvSpPr txBox="1">
            <a:spLocks/>
          </p:cNvSpPr>
          <p:nvPr/>
        </p:nvSpPr>
        <p:spPr>
          <a:xfrm>
            <a:off x="4259441" y="4586239"/>
            <a:ext cx="5883627" cy="28521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b="1" kern="1200" baseline="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ELIZABETH GREENE, RSG</a:t>
            </a:r>
          </a:p>
        </p:txBody>
      </p:sp>
      <p:sp>
        <p:nvSpPr>
          <p:cNvPr id="16" name="Text Placeholder 14">
            <a:extLst>
              <a:ext uri="{FF2B5EF4-FFF2-40B4-BE49-F238E27FC236}">
                <a16:creationId xmlns="" xmlns:a16="http://schemas.microsoft.com/office/drawing/2014/main" id="{CC5623DB-08EB-4A52-AC29-0A9870A63108}"/>
              </a:ext>
            </a:extLst>
          </p:cNvPr>
          <p:cNvSpPr txBox="1">
            <a:spLocks/>
          </p:cNvSpPr>
          <p:nvPr/>
        </p:nvSpPr>
        <p:spPr>
          <a:xfrm>
            <a:off x="4259440" y="4787325"/>
            <a:ext cx="5884333" cy="564877"/>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200" kern="1200">
                <a:solidFill>
                  <a:srgbClr val="F68B1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DIRECTOR</a:t>
            </a:r>
          </a:p>
          <a:p>
            <a:r>
              <a:rPr lang="en-US" dirty="0">
                <a:solidFill>
                  <a:schemeClr val="bg1"/>
                </a:solidFill>
              </a:rPr>
              <a:t>Elizabeth.greene@rsginc.com</a:t>
            </a:r>
          </a:p>
          <a:p>
            <a:endParaRPr lang="en-US" dirty="0"/>
          </a:p>
        </p:txBody>
      </p:sp>
    </p:spTree>
    <p:extLst>
      <p:ext uri="{BB962C8B-B14F-4D97-AF65-F5344CB8AC3E}">
        <p14:creationId xmlns:p14="http://schemas.microsoft.com/office/powerpoint/2010/main" val="3811084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Presentation Overview</a:t>
            </a:r>
          </a:p>
        </p:txBody>
      </p:sp>
      <p:sp>
        <p:nvSpPr>
          <p:cNvPr id="7" name="Text Placeholder 6"/>
          <p:cNvSpPr>
            <a:spLocks noGrp="1"/>
          </p:cNvSpPr>
          <p:nvPr>
            <p:ph type="body" sz="quarter" idx="11"/>
          </p:nvPr>
        </p:nvSpPr>
        <p:spPr>
          <a:xfrm>
            <a:off x="790221" y="1454150"/>
            <a:ext cx="10611558" cy="4275138"/>
          </a:xfrm>
        </p:spPr>
        <p:txBody>
          <a:bodyPr/>
          <a:lstStyle/>
          <a:p>
            <a:pPr marL="231775" lvl="1" indent="-176213">
              <a:spcAft>
                <a:spcPts val="600"/>
              </a:spcAft>
            </a:pPr>
            <a:r>
              <a:rPr lang="en-US" sz="2000" dirty="0">
                <a:solidFill>
                  <a:srgbClr val="262626"/>
                </a:solidFill>
              </a:rPr>
              <a:t>About WCOG and the study region</a:t>
            </a:r>
          </a:p>
          <a:p>
            <a:pPr marL="231775" lvl="1" indent="-176213">
              <a:spcAft>
                <a:spcPts val="600"/>
              </a:spcAft>
            </a:pPr>
            <a:r>
              <a:rPr lang="en-US" sz="2000" dirty="0">
                <a:solidFill>
                  <a:srgbClr val="262626"/>
                </a:solidFill>
              </a:rPr>
              <a:t>How we use our travel survey data</a:t>
            </a:r>
          </a:p>
          <a:p>
            <a:pPr marL="231775" lvl="1" indent="-176213">
              <a:spcAft>
                <a:spcPts val="600"/>
              </a:spcAft>
            </a:pPr>
            <a:r>
              <a:rPr lang="en-US" sz="2000" dirty="0">
                <a:solidFill>
                  <a:srgbClr val="262626"/>
                </a:solidFill>
              </a:rPr>
              <a:t>About the 2018 travel survey</a:t>
            </a:r>
          </a:p>
          <a:p>
            <a:pPr marL="231775" lvl="1" indent="-176213">
              <a:spcAft>
                <a:spcPts val="600"/>
              </a:spcAft>
            </a:pPr>
            <a:r>
              <a:rPr lang="en-US" sz="2000" dirty="0">
                <a:solidFill>
                  <a:srgbClr val="262626"/>
                </a:solidFill>
              </a:rPr>
              <a:t>Benefits of multi-day smartphone survey data</a:t>
            </a:r>
          </a:p>
          <a:p>
            <a:pPr marL="231775" lvl="1" indent="-176213"/>
            <a:r>
              <a:rPr lang="en-US" sz="2000" dirty="0">
                <a:solidFill>
                  <a:srgbClr val="262626"/>
                </a:solidFill>
              </a:rPr>
              <a:t>Key takeaways and next steps</a:t>
            </a:r>
          </a:p>
        </p:txBody>
      </p:sp>
      <p:pic>
        <p:nvPicPr>
          <p:cNvPr id="12" name="Picture 11">
            <a:extLst>
              <a:ext uri="{FF2B5EF4-FFF2-40B4-BE49-F238E27FC236}">
                <a16:creationId xmlns="" xmlns:a16="http://schemas.microsoft.com/office/drawing/2014/main" id="{BDBE086C-E5D6-4147-A490-D1586AEC3514}"/>
              </a:ext>
            </a:extLst>
          </p:cNvPr>
          <p:cNvPicPr>
            <a:picLocks noChangeAspect="1"/>
          </p:cNvPicPr>
          <p:nvPr/>
        </p:nvPicPr>
        <p:blipFill rotWithShape="1">
          <a:blip r:embed="rId3"/>
          <a:srcRect l="4490" r="38860"/>
          <a:stretch/>
        </p:blipFill>
        <p:spPr>
          <a:xfrm>
            <a:off x="6934954" y="705170"/>
            <a:ext cx="4331022" cy="5024118"/>
          </a:xfrm>
          <a:prstGeom prst="rect">
            <a:avLst/>
          </a:prstGeom>
        </p:spPr>
      </p:pic>
    </p:spTree>
    <p:extLst>
      <p:ext uri="{BB962C8B-B14F-4D97-AF65-F5344CB8AC3E}">
        <p14:creationId xmlns:p14="http://schemas.microsoft.com/office/powerpoint/2010/main" val="4275890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About WCOG and the Study Region</a:t>
            </a:r>
          </a:p>
        </p:txBody>
      </p:sp>
      <p:sp>
        <p:nvSpPr>
          <p:cNvPr id="6" name="Text Placeholder 5"/>
          <p:cNvSpPr>
            <a:spLocks noGrp="1"/>
          </p:cNvSpPr>
          <p:nvPr>
            <p:ph type="body" sz="quarter" idx="10"/>
          </p:nvPr>
        </p:nvSpPr>
        <p:spPr/>
        <p:txBody>
          <a:bodyPr/>
          <a:lstStyle/>
          <a:p>
            <a:r>
              <a:rPr lang="en-US" sz="2000" dirty="0"/>
              <a:t>The </a:t>
            </a:r>
            <a:r>
              <a:rPr lang="en-US" sz="2000" b="1" dirty="0"/>
              <a:t>Whatcom Council of Governments </a:t>
            </a:r>
            <a:r>
              <a:rPr lang="en-US" sz="2000" dirty="0"/>
              <a:t>(WCOG) provides a variety of services and programs for the 90K+ households </a:t>
            </a:r>
            <a:r>
              <a:rPr lang="en-US" sz="2000" dirty="0" smtClean="0"/>
              <a:t>(210K+ residents) </a:t>
            </a:r>
            <a:r>
              <a:rPr lang="en-US" sz="2000" dirty="0"/>
              <a:t>of Whatcom </a:t>
            </a:r>
            <a:r>
              <a:rPr lang="en-US" sz="2000" dirty="0" smtClean="0"/>
              <a:t>Region</a:t>
            </a:r>
            <a:r>
              <a:rPr lang="en-US" sz="2000" dirty="0" smtClean="0"/>
              <a:t> </a:t>
            </a:r>
            <a:r>
              <a:rPr lang="en-US" sz="2000" dirty="0"/>
              <a:t>in NW Washington. </a:t>
            </a:r>
          </a:p>
        </p:txBody>
      </p:sp>
      <p:sp>
        <p:nvSpPr>
          <p:cNvPr id="7" name="Text Placeholder 6"/>
          <p:cNvSpPr>
            <a:spLocks noGrp="1"/>
          </p:cNvSpPr>
          <p:nvPr>
            <p:ph type="body" sz="quarter" idx="11"/>
          </p:nvPr>
        </p:nvSpPr>
        <p:spPr>
          <a:xfrm>
            <a:off x="790223" y="2263367"/>
            <a:ext cx="6339626" cy="3914696"/>
          </a:xfrm>
        </p:spPr>
        <p:txBody>
          <a:bodyPr/>
          <a:lstStyle/>
          <a:p>
            <a:r>
              <a:rPr lang="en-US" sz="2000" dirty="0"/>
              <a:t>Study Region:</a:t>
            </a:r>
            <a:endParaRPr lang="en-US" sz="2000" dirty="0">
              <a:solidFill>
                <a:srgbClr val="F68B1F"/>
              </a:solidFill>
            </a:endParaRPr>
          </a:p>
          <a:p>
            <a:pPr marL="231775" lvl="1" indent="-176213"/>
            <a:r>
              <a:rPr lang="en-US" sz="2000" dirty="0">
                <a:solidFill>
                  <a:srgbClr val="262626"/>
                </a:solidFill>
              </a:rPr>
              <a:t>45 </a:t>
            </a:r>
            <a:r>
              <a:rPr lang="en-US" sz="2000" dirty="0"/>
              <a:t>miles</a:t>
            </a:r>
            <a:r>
              <a:rPr lang="en-US" sz="2000" dirty="0">
                <a:solidFill>
                  <a:srgbClr val="262626"/>
                </a:solidFill>
              </a:rPr>
              <a:t> south of Vancouver, B.C.</a:t>
            </a:r>
          </a:p>
          <a:p>
            <a:pPr marL="231775" lvl="1" indent="-176213"/>
            <a:r>
              <a:rPr lang="en-US" sz="2000" dirty="0">
                <a:solidFill>
                  <a:srgbClr val="262626"/>
                </a:solidFill>
              </a:rPr>
              <a:t>90 miles north of Seattle, WA</a:t>
            </a:r>
          </a:p>
          <a:p>
            <a:pPr marL="231775" lvl="1" indent="-176213"/>
            <a:endParaRPr lang="en-US" sz="1000" dirty="0">
              <a:solidFill>
                <a:srgbClr val="262626"/>
              </a:solidFill>
            </a:endParaRPr>
          </a:p>
          <a:p>
            <a:pPr marL="55562" lvl="1" indent="0">
              <a:buNone/>
            </a:pPr>
            <a:r>
              <a:rPr lang="en-US" sz="2000" b="1" dirty="0">
                <a:solidFill>
                  <a:srgbClr val="F68B1F"/>
                </a:solidFill>
              </a:rPr>
              <a:t>Key Transportation Topics:</a:t>
            </a:r>
          </a:p>
          <a:p>
            <a:pPr marL="231775" lvl="1" indent="-176213"/>
            <a:r>
              <a:rPr lang="en-US" sz="2000" dirty="0">
                <a:solidFill>
                  <a:srgbClr val="262626"/>
                </a:solidFill>
              </a:rPr>
              <a:t>High passenger and freight volume at U.S. – Canadian border </a:t>
            </a:r>
            <a:r>
              <a:rPr lang="en-US" sz="2000" dirty="0" smtClean="0">
                <a:solidFill>
                  <a:srgbClr val="262626"/>
                </a:solidFill>
              </a:rPr>
              <a:t>crossing</a:t>
            </a:r>
            <a:endParaRPr lang="en-US" sz="2000" dirty="0">
              <a:solidFill>
                <a:srgbClr val="262626"/>
              </a:solidFill>
            </a:endParaRPr>
          </a:p>
          <a:p>
            <a:pPr marL="231775" lvl="1" indent="-176213"/>
            <a:r>
              <a:rPr lang="en-US" sz="2000" dirty="0">
                <a:solidFill>
                  <a:srgbClr val="262626"/>
                </a:solidFill>
              </a:rPr>
              <a:t>I</a:t>
            </a:r>
            <a:r>
              <a:rPr lang="en-US" sz="2000" dirty="0" smtClean="0">
                <a:solidFill>
                  <a:srgbClr val="262626"/>
                </a:solidFill>
              </a:rPr>
              <a:t>ncrease </a:t>
            </a:r>
            <a:r>
              <a:rPr lang="en-US" sz="2000" dirty="0">
                <a:solidFill>
                  <a:srgbClr val="262626"/>
                </a:solidFill>
              </a:rPr>
              <a:t>in ride-hailing </a:t>
            </a:r>
            <a:r>
              <a:rPr lang="en-US" sz="2000" dirty="0" smtClean="0">
                <a:solidFill>
                  <a:srgbClr val="262626"/>
                </a:solidFill>
              </a:rPr>
              <a:t>/ decrease </a:t>
            </a:r>
            <a:r>
              <a:rPr lang="en-US" sz="2000" dirty="0">
                <a:solidFill>
                  <a:srgbClr val="262626"/>
                </a:solidFill>
              </a:rPr>
              <a:t>in bus </a:t>
            </a:r>
            <a:r>
              <a:rPr lang="en-US" sz="2000" dirty="0" smtClean="0">
                <a:solidFill>
                  <a:srgbClr val="262626"/>
                </a:solidFill>
              </a:rPr>
              <a:t>ridership</a:t>
            </a:r>
          </a:p>
          <a:p>
            <a:pPr marL="231775" lvl="1" indent="-176213"/>
            <a:r>
              <a:rPr lang="en-US" sz="2000" dirty="0" smtClean="0">
                <a:solidFill>
                  <a:srgbClr val="262626"/>
                </a:solidFill>
              </a:rPr>
              <a:t>Increase in urban bicycling</a:t>
            </a:r>
            <a:endParaRPr lang="en-US" sz="2000" dirty="0">
              <a:solidFill>
                <a:srgbClr val="262626"/>
              </a:solidFill>
            </a:endParaRPr>
          </a:p>
          <a:p>
            <a:pPr marL="231775" lvl="1" indent="-176213"/>
            <a:r>
              <a:rPr lang="en-US" sz="2000" dirty="0">
                <a:solidFill>
                  <a:srgbClr val="262626"/>
                </a:solidFill>
              </a:rPr>
              <a:t>Rapid population growth in past 10 years (many who commute to jobs outside the region</a:t>
            </a:r>
            <a:r>
              <a:rPr lang="en-US" sz="2000" dirty="0" smtClean="0">
                <a:solidFill>
                  <a:srgbClr val="262626"/>
                </a:solidFill>
              </a:rPr>
              <a:t>)</a:t>
            </a:r>
            <a:endParaRPr lang="en-US" sz="2000" dirty="0">
              <a:solidFill>
                <a:srgbClr val="262626"/>
              </a:solidFill>
            </a:endParaRPr>
          </a:p>
        </p:txBody>
      </p:sp>
      <p:pic>
        <p:nvPicPr>
          <p:cNvPr id="8" name="Picture 7">
            <a:extLst>
              <a:ext uri="{FF2B5EF4-FFF2-40B4-BE49-F238E27FC236}">
                <a16:creationId xmlns="" xmlns:a16="http://schemas.microsoft.com/office/drawing/2014/main" id="{EF389D26-B052-41BC-B8B1-E7ABD6B01D67}"/>
              </a:ext>
            </a:extLst>
          </p:cNvPr>
          <p:cNvPicPr>
            <a:picLocks noChangeAspect="1"/>
          </p:cNvPicPr>
          <p:nvPr/>
        </p:nvPicPr>
        <p:blipFill>
          <a:blip r:embed="rId3"/>
          <a:stretch>
            <a:fillRect/>
          </a:stretch>
        </p:blipFill>
        <p:spPr>
          <a:xfrm>
            <a:off x="7516348" y="2263366"/>
            <a:ext cx="4148190" cy="3465922"/>
          </a:xfrm>
          <a:prstGeom prst="rect">
            <a:avLst/>
          </a:prstGeom>
        </p:spPr>
      </p:pic>
      <p:sp>
        <p:nvSpPr>
          <p:cNvPr id="10" name="Freeform 22">
            <a:extLst>
              <a:ext uri="{FF2B5EF4-FFF2-40B4-BE49-F238E27FC236}">
                <a16:creationId xmlns="" xmlns:a16="http://schemas.microsoft.com/office/drawing/2014/main" id="{B9798BE3-50B0-492E-8E42-936A42C37A10}"/>
              </a:ext>
            </a:extLst>
          </p:cNvPr>
          <p:cNvSpPr>
            <a:spLocks noChangeAspect="1"/>
          </p:cNvSpPr>
          <p:nvPr/>
        </p:nvSpPr>
        <p:spPr>
          <a:xfrm>
            <a:off x="8610601" y="2788100"/>
            <a:ext cx="1123950" cy="556912"/>
          </a:xfrm>
          <a:custGeom>
            <a:avLst/>
            <a:gdLst>
              <a:gd name="connsiteX0" fmla="*/ 0 w 2114550"/>
              <a:gd name="connsiteY0" fmla="*/ 0 h 1047750"/>
              <a:gd name="connsiteX1" fmla="*/ 1323975 w 2114550"/>
              <a:gd name="connsiteY1" fmla="*/ 28575 h 1047750"/>
              <a:gd name="connsiteX2" fmla="*/ 2114550 w 2114550"/>
              <a:gd name="connsiteY2" fmla="*/ 38100 h 1047750"/>
              <a:gd name="connsiteX3" fmla="*/ 2114550 w 2114550"/>
              <a:gd name="connsiteY3" fmla="*/ 1047750 h 1047750"/>
              <a:gd name="connsiteX4" fmla="*/ 1066800 w 2114550"/>
              <a:gd name="connsiteY4" fmla="*/ 1047750 h 1047750"/>
              <a:gd name="connsiteX5" fmla="*/ 847725 w 2114550"/>
              <a:gd name="connsiteY5" fmla="*/ 990600 h 1047750"/>
              <a:gd name="connsiteX6" fmla="*/ 0 w 21145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50" h="1047750">
                <a:moveTo>
                  <a:pt x="0" y="0"/>
                </a:moveTo>
                <a:lnTo>
                  <a:pt x="1323975" y="28575"/>
                </a:lnTo>
                <a:lnTo>
                  <a:pt x="2114550" y="38100"/>
                </a:lnTo>
                <a:lnTo>
                  <a:pt x="2114550" y="1047750"/>
                </a:lnTo>
                <a:lnTo>
                  <a:pt x="1066800" y="1047750"/>
                </a:lnTo>
                <a:lnTo>
                  <a:pt x="847725" y="990600"/>
                </a:lnTo>
                <a:lnTo>
                  <a:pt x="0" y="0"/>
                </a:lnTo>
                <a:close/>
              </a:path>
            </a:pathLst>
          </a:custGeom>
          <a:solidFill>
            <a:srgbClr val="FAB979">
              <a:alpha val="50196"/>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355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 xmlns:a16="http://schemas.microsoft.com/office/drawing/2014/main" id="{B8DF84A6-538E-422A-B65F-2B08BF1BCFAA}"/>
              </a:ext>
            </a:extLst>
          </p:cNvPr>
          <p:cNvSpPr>
            <a:spLocks noGrp="1"/>
          </p:cNvSpPr>
          <p:nvPr>
            <p:ph type="body" sz="quarter" idx="11"/>
          </p:nvPr>
        </p:nvSpPr>
        <p:spPr>
          <a:xfrm>
            <a:off x="790223" y="1454150"/>
            <a:ext cx="10792176" cy="4275137"/>
          </a:xfrm>
        </p:spPr>
        <p:txBody>
          <a:bodyPr numCol="2"/>
          <a:lstStyle/>
          <a:p>
            <a:r>
              <a:rPr lang="en-US" sz="2000" dirty="0">
                <a:solidFill>
                  <a:srgbClr val="F68B1F"/>
                </a:solidFill>
              </a:rPr>
              <a:t>General transportation planning </a:t>
            </a:r>
          </a:p>
          <a:p>
            <a:pPr marL="231775" lvl="1" indent="-176213"/>
            <a:r>
              <a:rPr lang="en-US" sz="2000" dirty="0">
                <a:solidFill>
                  <a:srgbClr val="262626"/>
                </a:solidFill>
              </a:rPr>
              <a:t>Regional long-range transportation plan</a:t>
            </a:r>
          </a:p>
          <a:p>
            <a:pPr marL="231775" lvl="1" indent="-176213"/>
            <a:r>
              <a:rPr lang="en-US" sz="2000" dirty="0">
                <a:solidFill>
                  <a:srgbClr val="262626"/>
                </a:solidFill>
              </a:rPr>
              <a:t>County-wide comprehensive plan</a:t>
            </a:r>
          </a:p>
          <a:p>
            <a:pPr marL="231775" lvl="1" indent="-176213"/>
            <a:r>
              <a:rPr lang="en-US" sz="2000" dirty="0">
                <a:solidFill>
                  <a:srgbClr val="262626"/>
                </a:solidFill>
              </a:rPr>
              <a:t>City-level comprehensive plans</a:t>
            </a:r>
          </a:p>
          <a:p>
            <a:pPr marL="231775" lvl="1" indent="-176213"/>
            <a:r>
              <a:rPr lang="en-US" sz="2000" dirty="0">
                <a:solidFill>
                  <a:srgbClr val="262626"/>
                </a:solidFill>
              </a:rPr>
              <a:t>Transit planning</a:t>
            </a:r>
          </a:p>
          <a:p>
            <a:pPr marL="231775" lvl="1" indent="-176213"/>
            <a:r>
              <a:rPr lang="en-US" sz="2000" dirty="0">
                <a:solidFill>
                  <a:srgbClr val="262626"/>
                </a:solidFill>
              </a:rPr>
              <a:t>Border transportation planning </a:t>
            </a:r>
          </a:p>
          <a:p>
            <a:pPr marL="231775" lvl="1" indent="-176213"/>
            <a:r>
              <a:rPr lang="en-US" sz="2000" dirty="0">
                <a:solidFill>
                  <a:srgbClr val="262626"/>
                </a:solidFill>
              </a:rPr>
              <a:t>Corridor and sub-area planning</a:t>
            </a:r>
          </a:p>
          <a:p>
            <a:pPr lvl="0"/>
            <a:endParaRPr lang="en-US" sz="2000" dirty="0"/>
          </a:p>
          <a:p>
            <a:r>
              <a:rPr lang="en-US" sz="2000" dirty="0"/>
              <a:t>Trip-based travel demand modeling</a:t>
            </a:r>
          </a:p>
          <a:p>
            <a:pPr marL="285750" indent="-285750">
              <a:buFont typeface="Arial" panose="020B0604020202020204" pitchFamily="34" charset="0"/>
              <a:buChar char="•"/>
            </a:pPr>
            <a:r>
              <a:rPr lang="en-US" sz="2000" b="0" dirty="0">
                <a:solidFill>
                  <a:srgbClr val="262626"/>
                </a:solidFill>
              </a:rPr>
              <a:t>Trip rates by purpose and mode</a:t>
            </a:r>
          </a:p>
          <a:p>
            <a:pPr marL="285750" indent="-285750">
              <a:buFont typeface="Arial" panose="020B0604020202020204" pitchFamily="34" charset="0"/>
              <a:buChar char="•"/>
            </a:pPr>
            <a:r>
              <a:rPr lang="en-US" sz="2000" b="0" dirty="0">
                <a:solidFill>
                  <a:srgbClr val="262626"/>
                </a:solidFill>
              </a:rPr>
              <a:t>Trip origins and destinations</a:t>
            </a:r>
          </a:p>
          <a:p>
            <a:pPr marL="285750" indent="-285750">
              <a:buFont typeface="Arial" panose="020B0604020202020204" pitchFamily="34" charset="0"/>
              <a:buChar char="•"/>
            </a:pPr>
            <a:r>
              <a:rPr lang="en-US" sz="2000" b="0" dirty="0">
                <a:solidFill>
                  <a:srgbClr val="262626"/>
                </a:solidFill>
              </a:rPr>
              <a:t>Trip distance and time-of-day distributions</a:t>
            </a:r>
          </a:p>
          <a:p>
            <a:pPr lvl="0"/>
            <a:endParaRPr lang="en-US" sz="2000" dirty="0"/>
          </a:p>
          <a:p>
            <a:pPr lvl="0"/>
            <a:r>
              <a:rPr lang="en-US" sz="2000" dirty="0"/>
              <a:t>Active transportation planning</a:t>
            </a:r>
          </a:p>
          <a:p>
            <a:pPr marL="231775" lvl="1" indent="-176213"/>
            <a:r>
              <a:rPr lang="en-US" sz="2000" dirty="0">
                <a:solidFill>
                  <a:srgbClr val="262626"/>
                </a:solidFill>
              </a:rPr>
              <a:t>Smart Trips program support</a:t>
            </a:r>
          </a:p>
          <a:p>
            <a:pPr marL="231775" lvl="1" indent="-176213"/>
            <a:r>
              <a:rPr lang="en-US" sz="2000" dirty="0">
                <a:solidFill>
                  <a:srgbClr val="262626"/>
                </a:solidFill>
              </a:rPr>
              <a:t>City of Bellingham “complete networks” implementation – Transportation Report on Annual Mobility (TRAM)</a:t>
            </a:r>
          </a:p>
          <a:p>
            <a:pPr marL="285750" indent="-285750">
              <a:buFont typeface="Arial" panose="020B0604020202020204" pitchFamily="34" charset="0"/>
              <a:buChar char="•"/>
            </a:pPr>
            <a:endParaRPr lang="en-US" sz="2000" b="0" dirty="0">
              <a:solidFill>
                <a:srgbClr val="262626"/>
              </a:solidFill>
            </a:endParaRPr>
          </a:p>
          <a:p>
            <a:pPr lvl="0"/>
            <a:r>
              <a:rPr lang="en-US" sz="2000" dirty="0"/>
              <a:t>Understanding special travel markets</a:t>
            </a:r>
          </a:p>
          <a:p>
            <a:pPr marL="231775" lvl="1" indent="-176213"/>
            <a:r>
              <a:rPr lang="en-US" sz="2000" dirty="0">
                <a:solidFill>
                  <a:srgbClr val="262626"/>
                </a:solidFill>
              </a:rPr>
              <a:t>College and university student travel</a:t>
            </a:r>
          </a:p>
          <a:p>
            <a:pPr marL="231775" lvl="1" indent="-176213"/>
            <a:r>
              <a:rPr lang="en-US" sz="2000" dirty="0">
                <a:solidFill>
                  <a:srgbClr val="262626"/>
                </a:solidFill>
              </a:rPr>
              <a:t>Cross-border travel (of residents)</a:t>
            </a:r>
          </a:p>
          <a:p>
            <a:pPr marL="231775" lvl="1" indent="-176213"/>
            <a:r>
              <a:rPr lang="en-US" sz="2000" dirty="0">
                <a:solidFill>
                  <a:srgbClr val="262626"/>
                </a:solidFill>
              </a:rPr>
              <a:t>Long-distance commuters to Seattle &amp; Vancouver</a:t>
            </a:r>
            <a:endParaRPr lang="en-US" sz="2000" dirty="0"/>
          </a:p>
          <a:p>
            <a:pPr lvl="0"/>
            <a:endParaRPr lang="en-US" sz="2000" dirty="0"/>
          </a:p>
          <a:p>
            <a:pPr marL="55562" lvl="1" indent="0">
              <a:buNone/>
            </a:pPr>
            <a:endParaRPr lang="en-US" sz="2000" dirty="0">
              <a:solidFill>
                <a:srgbClr val="262626"/>
              </a:solidFill>
            </a:endParaRPr>
          </a:p>
        </p:txBody>
      </p:sp>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WCOG uses survey data for several purposes, including:</a:t>
            </a:r>
          </a:p>
        </p:txBody>
      </p:sp>
    </p:spTree>
    <p:extLst>
      <p:ext uri="{BB962C8B-B14F-4D97-AF65-F5344CB8AC3E}">
        <p14:creationId xmlns:p14="http://schemas.microsoft.com/office/powerpoint/2010/main" val="2756924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31" name="TextBox 3">
            <a:extLst>
              <a:ext uri="{FF2B5EF4-FFF2-40B4-BE49-F238E27FC236}">
                <a16:creationId xmlns="" xmlns:a16="http://schemas.microsoft.com/office/drawing/2014/main" id="{85116C26-52C1-47E9-B631-81DA818A7DEB}"/>
              </a:ext>
            </a:extLst>
          </p:cNvPr>
          <p:cNvSpPr txBox="1"/>
          <p:nvPr/>
        </p:nvSpPr>
        <p:spPr>
          <a:xfrm>
            <a:off x="1822135" y="6381352"/>
            <a:ext cx="6148735"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 Sample Rate = Households in Final Sample / Total Households in Region.</a:t>
            </a:r>
          </a:p>
        </p:txBody>
      </p:sp>
      <p:sp>
        <p:nvSpPr>
          <p:cNvPr id="18" name="Title 4">
            <a:extLst>
              <a:ext uri="{FF2B5EF4-FFF2-40B4-BE49-F238E27FC236}">
                <a16:creationId xmlns="" xmlns:a16="http://schemas.microsoft.com/office/drawing/2014/main" id="{58CE1B44-F3D7-44D6-B2BD-458C791223E3}"/>
              </a:ext>
            </a:extLst>
          </p:cNvPr>
          <p:cNvSpPr>
            <a:spLocks noGrp="1"/>
          </p:cNvSpPr>
          <p:nvPr>
            <p:ph type="title"/>
          </p:nvPr>
        </p:nvSpPr>
        <p:spPr>
          <a:xfrm>
            <a:off x="790222" y="274638"/>
            <a:ext cx="10792177" cy="960728"/>
          </a:xfrm>
        </p:spPr>
        <p:txBody>
          <a:bodyPr/>
          <a:lstStyle/>
          <a:p>
            <a:r>
              <a:rPr lang="en-US" dirty="0">
                <a:solidFill>
                  <a:srgbClr val="262626"/>
                </a:solidFill>
              </a:rPr>
              <a:t>The 2018 WCOG HTS covered </a:t>
            </a:r>
            <a:r>
              <a:rPr lang="en-US" dirty="0">
                <a:solidFill>
                  <a:schemeClr val="bg2"/>
                </a:solidFill>
              </a:rPr>
              <a:t>1,451 households</a:t>
            </a:r>
            <a:r>
              <a:rPr lang="en-US" dirty="0">
                <a:solidFill>
                  <a:srgbClr val="262626"/>
                </a:solidFill>
              </a:rPr>
              <a:t>, with 60% using smartphones to collect travel data for up to 7 days.</a:t>
            </a:r>
          </a:p>
        </p:txBody>
      </p:sp>
      <p:sp>
        <p:nvSpPr>
          <p:cNvPr id="19" name="Text Placeholder 6">
            <a:extLst>
              <a:ext uri="{FF2B5EF4-FFF2-40B4-BE49-F238E27FC236}">
                <a16:creationId xmlns="" xmlns:a16="http://schemas.microsoft.com/office/drawing/2014/main" id="{D3C482FE-1513-4A79-82E5-91C6A584E4A4}"/>
              </a:ext>
            </a:extLst>
          </p:cNvPr>
          <p:cNvSpPr txBox="1">
            <a:spLocks/>
          </p:cNvSpPr>
          <p:nvPr/>
        </p:nvSpPr>
        <p:spPr>
          <a:xfrm>
            <a:off x="790222" y="1552237"/>
            <a:ext cx="6574405" cy="4493917"/>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800" b="1" kern="1200">
                <a:solidFill>
                  <a:srgbClr val="F68B1F"/>
                </a:solidFill>
                <a:latin typeface="+mn-lt"/>
                <a:ea typeface="+mn-ea"/>
                <a:cs typeface="+mn-cs"/>
              </a:defRPr>
            </a:lvl1pPr>
            <a:lvl2pPr marL="344488" indent="-225425" algn="l" defTabSz="457200" rtl="0" eaLnBrk="1" latinLnBrk="0" hangingPunct="1">
              <a:spcBef>
                <a:spcPct val="20000"/>
              </a:spcBef>
              <a:buFont typeface="Arial"/>
              <a:buChar char="•"/>
              <a:defRPr sz="1800" kern="1200">
                <a:solidFill>
                  <a:schemeClr val="tx2"/>
                </a:solidFill>
                <a:latin typeface="+mn-lt"/>
                <a:ea typeface="+mn-ea"/>
                <a:cs typeface="+mn-cs"/>
              </a:defRPr>
            </a:lvl2pPr>
            <a:lvl3pPr marL="688975" indent="-227013" algn="l" defTabSz="457200" rtl="0" eaLnBrk="1" latinLnBrk="0" hangingPunct="1">
              <a:spcBef>
                <a:spcPct val="20000"/>
              </a:spcBef>
              <a:buFont typeface="Lucida Grande"/>
              <a:buChar char="-"/>
              <a:defRPr sz="1800" kern="1200">
                <a:solidFill>
                  <a:schemeClr val="tx2"/>
                </a:solidFill>
                <a:latin typeface="+mn-lt"/>
                <a:ea typeface="+mn-ea"/>
                <a:cs typeface="+mn-cs"/>
              </a:defRPr>
            </a:lvl3pPr>
            <a:lvl4pPr marL="741363" indent="0" algn="l" defTabSz="457200" rtl="0" eaLnBrk="1" latinLnBrk="0" hangingPunct="1">
              <a:spcBef>
                <a:spcPct val="20000"/>
              </a:spcBef>
              <a:buFontTx/>
              <a:buNone/>
              <a:defRPr sz="1800" i="1"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2018 Study Design:</a:t>
            </a:r>
          </a:p>
          <a:p>
            <a:pPr marL="231775" lvl="1" indent="-176213"/>
            <a:r>
              <a:rPr lang="en-US" sz="2000" dirty="0">
                <a:solidFill>
                  <a:srgbClr val="262626"/>
                </a:solidFill>
              </a:rPr>
              <a:t>Online “recruitment” survey.</a:t>
            </a:r>
          </a:p>
          <a:p>
            <a:pPr marL="231775" lvl="1" indent="-176213"/>
            <a:r>
              <a:rPr lang="en-US" sz="2000" dirty="0">
                <a:solidFill>
                  <a:srgbClr val="262626"/>
                </a:solidFill>
              </a:rPr>
              <a:t>7-day smartphone or 1-day online travel diary.</a:t>
            </a:r>
          </a:p>
          <a:p>
            <a:pPr marL="231775" lvl="1" indent="-176213"/>
            <a:r>
              <a:rPr lang="en-US" sz="2000" dirty="0">
                <a:solidFill>
                  <a:srgbClr val="262626"/>
                </a:solidFill>
              </a:rPr>
              <a:t>Gift-card incentives varied based on survey method.</a:t>
            </a:r>
          </a:p>
          <a:p>
            <a:pPr marL="231775" lvl="1" indent="-176213"/>
            <a:endParaRPr lang="en-US" sz="2000" dirty="0">
              <a:solidFill>
                <a:srgbClr val="262626"/>
              </a:solidFill>
            </a:endParaRPr>
          </a:p>
          <a:p>
            <a:r>
              <a:rPr lang="en-US" sz="2000" dirty="0"/>
              <a:t>High-Level Results:</a:t>
            </a:r>
          </a:p>
          <a:p>
            <a:pPr marL="231775" lvl="1" indent="-176213"/>
            <a:r>
              <a:rPr lang="en-US" sz="2000" dirty="0">
                <a:solidFill>
                  <a:srgbClr val="262626"/>
                </a:solidFill>
              </a:rPr>
              <a:t>1.8% final sample rate*</a:t>
            </a:r>
          </a:p>
          <a:p>
            <a:pPr marL="231775" lvl="1" indent="-176213">
              <a:buClr>
                <a:schemeClr val="tx2"/>
              </a:buClr>
            </a:pPr>
            <a:r>
              <a:rPr lang="en-US" sz="2000" dirty="0"/>
              <a:t>3,000 persons in complete households</a:t>
            </a:r>
          </a:p>
          <a:p>
            <a:pPr marL="231775" lvl="1" indent="-176213">
              <a:buClr>
                <a:schemeClr val="tx2"/>
              </a:buClr>
            </a:pPr>
            <a:r>
              <a:rPr lang="en-US" sz="2000" dirty="0"/>
              <a:t>13,107 complete person-days of travel</a:t>
            </a:r>
          </a:p>
          <a:p>
            <a:pPr marL="231775" lvl="1" indent="-176213">
              <a:buClr>
                <a:schemeClr val="tx2"/>
              </a:buClr>
            </a:pPr>
            <a:r>
              <a:rPr lang="en-US" sz="2000" dirty="0"/>
              <a:t>47,874 trips on </a:t>
            </a:r>
            <a:r>
              <a:rPr lang="en-US" sz="2000" dirty="0">
                <a:solidFill>
                  <a:srgbClr val="262626"/>
                </a:solidFill>
              </a:rPr>
              <a:t>complete travel days</a:t>
            </a:r>
          </a:p>
          <a:p>
            <a:pPr marL="55562" lvl="1" indent="0">
              <a:buFont typeface="Arial"/>
              <a:buNone/>
            </a:pPr>
            <a:endParaRPr lang="en-US" sz="2000" dirty="0">
              <a:solidFill>
                <a:srgbClr val="262626"/>
              </a:solidFill>
            </a:endParaRPr>
          </a:p>
          <a:p>
            <a:pPr marL="231775" lvl="1" indent="-176213"/>
            <a:endParaRPr lang="en-US" sz="2000" dirty="0">
              <a:solidFill>
                <a:srgbClr val="262626"/>
              </a:solidFill>
            </a:endParaRPr>
          </a:p>
        </p:txBody>
      </p:sp>
      <p:sp>
        <p:nvSpPr>
          <p:cNvPr id="20" name="Rectangle: Rounded Corners 19">
            <a:extLst>
              <a:ext uri="{FF2B5EF4-FFF2-40B4-BE49-F238E27FC236}">
                <a16:creationId xmlns="" xmlns:a16="http://schemas.microsoft.com/office/drawing/2014/main" id="{AD86108A-A04B-4A42-8A4F-EF840317D373}"/>
              </a:ext>
            </a:extLst>
          </p:cNvPr>
          <p:cNvSpPr/>
          <p:nvPr/>
        </p:nvSpPr>
        <p:spPr>
          <a:xfrm>
            <a:off x="7736436" y="1552237"/>
            <a:ext cx="3845964" cy="4158855"/>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b="1" i="1" dirty="0">
                <a:solidFill>
                  <a:schemeClr val="tx2"/>
                </a:solidFill>
              </a:rPr>
              <a:t>Travel Diary Method </a:t>
            </a:r>
          </a:p>
          <a:p>
            <a:pPr algn="ctr"/>
            <a:r>
              <a:rPr lang="en-US" b="1" i="1" dirty="0">
                <a:solidFill>
                  <a:schemeClr val="tx2"/>
                </a:solidFill>
              </a:rPr>
              <a:t>(Among Complete Households)</a:t>
            </a:r>
          </a:p>
        </p:txBody>
      </p:sp>
      <p:graphicFrame>
        <p:nvGraphicFramePr>
          <p:cNvPr id="21" name="Chart 20">
            <a:extLst>
              <a:ext uri="{FF2B5EF4-FFF2-40B4-BE49-F238E27FC236}">
                <a16:creationId xmlns="" xmlns:a16="http://schemas.microsoft.com/office/drawing/2014/main" id="{16C0A6C6-3DB7-45C1-AB21-706FA83C8110}"/>
              </a:ext>
            </a:extLst>
          </p:cNvPr>
          <p:cNvGraphicFramePr/>
          <p:nvPr>
            <p:extLst>
              <p:ext uri="{D42A27DB-BD31-4B8C-83A1-F6EECF244321}">
                <p14:modId xmlns:p14="http://schemas.microsoft.com/office/powerpoint/2010/main" val="991831280"/>
              </p:ext>
            </p:extLst>
          </p:nvPr>
        </p:nvGraphicFramePr>
        <p:xfrm>
          <a:off x="7480823" y="2340078"/>
          <a:ext cx="4357190" cy="31338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664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a:xfrm>
            <a:off x="790221" y="274638"/>
            <a:ext cx="10988823" cy="960728"/>
          </a:xfrm>
        </p:spPr>
        <p:txBody>
          <a:bodyPr/>
          <a:lstStyle/>
          <a:p>
            <a:r>
              <a:rPr lang="en-US" dirty="0">
                <a:solidFill>
                  <a:srgbClr val="262626"/>
                </a:solidFill>
              </a:rPr>
              <a:t>The smartphone-based study approach </a:t>
            </a:r>
            <a:r>
              <a:rPr lang="en-US" dirty="0" smtClean="0">
                <a:solidFill>
                  <a:srgbClr val="262626"/>
                </a:solidFill>
              </a:rPr>
              <a:t>helped </a:t>
            </a:r>
            <a:r>
              <a:rPr lang="en-US" dirty="0">
                <a:solidFill>
                  <a:srgbClr val="262626"/>
                </a:solidFill>
              </a:rPr>
              <a:t>provide greater quantity and quality data, supporting many WCOG’s use cases.</a:t>
            </a:r>
          </a:p>
        </p:txBody>
      </p:sp>
      <p:sp>
        <p:nvSpPr>
          <p:cNvPr id="9" name="Text Placeholder 6">
            <a:extLst>
              <a:ext uri="{FF2B5EF4-FFF2-40B4-BE49-F238E27FC236}">
                <a16:creationId xmlns="" xmlns:a16="http://schemas.microsoft.com/office/drawing/2014/main" id="{44137B80-7D7A-42E9-BB78-093A6FE41860}"/>
              </a:ext>
            </a:extLst>
          </p:cNvPr>
          <p:cNvSpPr txBox="1">
            <a:spLocks/>
          </p:cNvSpPr>
          <p:nvPr/>
        </p:nvSpPr>
        <p:spPr>
          <a:xfrm>
            <a:off x="790222" y="1552237"/>
            <a:ext cx="10426995" cy="414064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800" b="1" kern="1200">
                <a:solidFill>
                  <a:srgbClr val="F68B1F"/>
                </a:solidFill>
                <a:latin typeface="+mn-lt"/>
                <a:ea typeface="+mn-ea"/>
                <a:cs typeface="+mn-cs"/>
              </a:defRPr>
            </a:lvl1pPr>
            <a:lvl2pPr marL="344488" indent="-225425" algn="l" defTabSz="457200" rtl="0" eaLnBrk="1" latinLnBrk="0" hangingPunct="1">
              <a:spcBef>
                <a:spcPct val="20000"/>
              </a:spcBef>
              <a:buFont typeface="Arial"/>
              <a:buChar char="•"/>
              <a:defRPr sz="1800" kern="1200">
                <a:solidFill>
                  <a:schemeClr val="tx2"/>
                </a:solidFill>
                <a:latin typeface="+mn-lt"/>
                <a:ea typeface="+mn-ea"/>
                <a:cs typeface="+mn-cs"/>
              </a:defRPr>
            </a:lvl2pPr>
            <a:lvl3pPr marL="688975" indent="-227013" algn="l" defTabSz="457200" rtl="0" eaLnBrk="1" latinLnBrk="0" hangingPunct="1">
              <a:spcBef>
                <a:spcPct val="20000"/>
              </a:spcBef>
              <a:buFont typeface="Lucida Grande"/>
              <a:buChar char="-"/>
              <a:defRPr sz="1800" kern="1200">
                <a:solidFill>
                  <a:schemeClr val="tx2"/>
                </a:solidFill>
                <a:latin typeface="+mn-lt"/>
                <a:ea typeface="+mn-ea"/>
                <a:cs typeface="+mn-cs"/>
              </a:defRPr>
            </a:lvl3pPr>
            <a:lvl4pPr marL="741363" indent="0" algn="l" defTabSz="457200" rtl="0" eaLnBrk="1" latinLnBrk="0" hangingPunct="1">
              <a:spcBef>
                <a:spcPct val="20000"/>
              </a:spcBef>
              <a:buFontTx/>
              <a:buNone/>
              <a:defRPr sz="1800" i="1"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2000" dirty="0"/>
              <a:t>This presentation will specifically focus on the study’s impacts on:</a:t>
            </a:r>
          </a:p>
          <a:p>
            <a:pPr marL="341312" lvl="1" indent="-285750">
              <a:spcAft>
                <a:spcPts val="600"/>
              </a:spcAft>
            </a:pPr>
            <a:r>
              <a:rPr lang="en-US" sz="2000" dirty="0">
                <a:solidFill>
                  <a:srgbClr val="262626"/>
                </a:solidFill>
              </a:rPr>
              <a:t>Increased person and trip counts for rare and important behaviors</a:t>
            </a:r>
          </a:p>
          <a:p>
            <a:pPr marL="341312" lvl="1" indent="-285750">
              <a:spcAft>
                <a:spcPts val="600"/>
              </a:spcAft>
            </a:pPr>
            <a:r>
              <a:rPr lang="en-US" sz="2000" dirty="0">
                <a:solidFill>
                  <a:srgbClr val="262626"/>
                </a:solidFill>
              </a:rPr>
              <a:t>Trip rate analysis (smartphone vs. online)</a:t>
            </a:r>
          </a:p>
          <a:p>
            <a:pPr marL="341312" lvl="1" indent="-285750">
              <a:spcAft>
                <a:spcPts val="600"/>
              </a:spcAft>
            </a:pPr>
            <a:r>
              <a:rPr lang="en-US" sz="2000" dirty="0">
                <a:solidFill>
                  <a:srgbClr val="262626"/>
                </a:solidFill>
              </a:rPr>
              <a:t>Spatial coverage</a:t>
            </a:r>
          </a:p>
        </p:txBody>
      </p:sp>
      <p:grpSp>
        <p:nvGrpSpPr>
          <p:cNvPr id="12" name="Group 11"/>
          <p:cNvGrpSpPr/>
          <p:nvPr/>
        </p:nvGrpSpPr>
        <p:grpSpPr>
          <a:xfrm>
            <a:off x="935780" y="3622557"/>
            <a:ext cx="10281437" cy="2197388"/>
            <a:chOff x="935780" y="3506305"/>
            <a:chExt cx="10281437" cy="219738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3962" y="3511252"/>
              <a:ext cx="2923255" cy="21924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80" y="3509178"/>
              <a:ext cx="3279648" cy="218369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713" y="3506305"/>
              <a:ext cx="3283963" cy="2186572"/>
            </a:xfrm>
            <a:prstGeom prst="rect">
              <a:avLst/>
            </a:prstGeom>
          </p:spPr>
        </p:pic>
      </p:grpSp>
    </p:spTree>
    <p:extLst>
      <p:ext uri="{BB962C8B-B14F-4D97-AF65-F5344CB8AC3E}">
        <p14:creationId xmlns:p14="http://schemas.microsoft.com/office/powerpoint/2010/main" val="2339131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26" name="Title 4">
            <a:extLst>
              <a:ext uri="{FF2B5EF4-FFF2-40B4-BE49-F238E27FC236}">
                <a16:creationId xmlns="" xmlns:a16="http://schemas.microsoft.com/office/drawing/2014/main" id="{997C0312-9E5E-4E72-8606-F7890FFB169C}"/>
              </a:ext>
            </a:extLst>
          </p:cNvPr>
          <p:cNvSpPr>
            <a:spLocks noGrp="1"/>
          </p:cNvSpPr>
          <p:nvPr>
            <p:ph type="title"/>
          </p:nvPr>
        </p:nvSpPr>
        <p:spPr>
          <a:xfrm>
            <a:off x="790222" y="274638"/>
            <a:ext cx="10792177" cy="960728"/>
          </a:xfrm>
        </p:spPr>
        <p:txBody>
          <a:bodyPr/>
          <a:lstStyle/>
          <a:p>
            <a:r>
              <a:rPr lang="en-US" dirty="0"/>
              <a:t>Multi-day data collection </a:t>
            </a:r>
            <a:r>
              <a:rPr lang="en-US" dirty="0" smtClean="0"/>
              <a:t>provided </a:t>
            </a:r>
            <a:r>
              <a:rPr lang="en-US" dirty="0"/>
              <a:t>more </a:t>
            </a:r>
            <a:r>
              <a:rPr lang="en-US" dirty="0">
                <a:solidFill>
                  <a:schemeClr val="bg2"/>
                </a:solidFill>
              </a:rPr>
              <a:t>insight into </a:t>
            </a:r>
            <a:r>
              <a:rPr lang="en-US" dirty="0" smtClean="0">
                <a:solidFill>
                  <a:schemeClr val="bg2"/>
                </a:solidFill>
              </a:rPr>
              <a:t>rare </a:t>
            </a:r>
            <a:r>
              <a:rPr lang="en-US" dirty="0">
                <a:solidFill>
                  <a:schemeClr val="bg2"/>
                </a:solidFill>
              </a:rPr>
              <a:t>travel behaviors</a:t>
            </a:r>
            <a:r>
              <a:rPr lang="en-US" dirty="0">
                <a:solidFill>
                  <a:schemeClr val="tx1"/>
                </a:solidFill>
              </a:rPr>
              <a:t> </a:t>
            </a:r>
            <a:r>
              <a:rPr lang="en-US" dirty="0" smtClean="0"/>
              <a:t>and </a:t>
            </a:r>
            <a:r>
              <a:rPr lang="en-US" dirty="0"/>
              <a:t>weekend-specific travel. </a:t>
            </a:r>
          </a:p>
        </p:txBody>
      </p:sp>
      <p:grpSp>
        <p:nvGrpSpPr>
          <p:cNvPr id="27" name="Group 26">
            <a:extLst>
              <a:ext uri="{FF2B5EF4-FFF2-40B4-BE49-F238E27FC236}">
                <a16:creationId xmlns="" xmlns:a16="http://schemas.microsoft.com/office/drawing/2014/main" id="{68FB9E59-39FC-4595-8932-6D8AA99D8600}"/>
              </a:ext>
            </a:extLst>
          </p:cNvPr>
          <p:cNvGrpSpPr/>
          <p:nvPr/>
        </p:nvGrpSpPr>
        <p:grpSpPr>
          <a:xfrm>
            <a:off x="1424381" y="1810848"/>
            <a:ext cx="9523858" cy="1542527"/>
            <a:chOff x="2190300" y="4575499"/>
            <a:chExt cx="6608169" cy="1542527"/>
          </a:xfrm>
        </p:grpSpPr>
        <p:sp>
          <p:nvSpPr>
            <p:cNvPr id="28" name="TextBox 27">
              <a:extLst>
                <a:ext uri="{FF2B5EF4-FFF2-40B4-BE49-F238E27FC236}">
                  <a16:creationId xmlns="" xmlns:a16="http://schemas.microsoft.com/office/drawing/2014/main" id="{ACF73559-CF70-4BB3-8973-45F711B41A34}"/>
                </a:ext>
              </a:extLst>
            </p:cNvPr>
            <p:cNvSpPr txBox="1"/>
            <p:nvPr/>
          </p:nvSpPr>
          <p:spPr>
            <a:xfrm>
              <a:off x="2190300" y="4579143"/>
              <a:ext cx="2011680" cy="1538883"/>
            </a:xfrm>
            <a:prstGeom prst="rect">
              <a:avLst/>
            </a:prstGeom>
            <a:noFill/>
          </p:spPr>
          <p:txBody>
            <a:bodyPr wrap="square" rtlCol="0">
              <a:spAutoFit/>
            </a:bodyPr>
            <a:lstStyle/>
            <a:p>
              <a:pPr algn="ctr"/>
              <a:r>
                <a:rPr lang="en-US" sz="5400" b="1" dirty="0">
                  <a:solidFill>
                    <a:schemeClr val="tx2"/>
                  </a:solidFill>
                </a:rPr>
                <a:t>112</a:t>
              </a:r>
            </a:p>
            <a:p>
              <a:pPr algn="ctr"/>
              <a:r>
                <a:rPr lang="en-US" sz="2000" dirty="0">
                  <a:solidFill>
                    <a:schemeClr val="tx2"/>
                  </a:solidFill>
                </a:rPr>
                <a:t>Persons Biked </a:t>
              </a:r>
            </a:p>
            <a:p>
              <a:pPr algn="ctr"/>
              <a:r>
                <a:rPr lang="en-US" sz="2000" dirty="0">
                  <a:solidFill>
                    <a:schemeClr val="tx2"/>
                  </a:solidFill>
                </a:rPr>
                <a:t>on Day 1</a:t>
              </a:r>
              <a:endParaRPr lang="en-US" dirty="0">
                <a:solidFill>
                  <a:schemeClr val="tx2"/>
                </a:solidFill>
              </a:endParaRPr>
            </a:p>
          </p:txBody>
        </p:sp>
        <p:sp>
          <p:nvSpPr>
            <p:cNvPr id="29" name="TextBox 28">
              <a:extLst>
                <a:ext uri="{FF2B5EF4-FFF2-40B4-BE49-F238E27FC236}">
                  <a16:creationId xmlns="" xmlns:a16="http://schemas.microsoft.com/office/drawing/2014/main" id="{C805C7BD-F31D-4E6C-9749-DF8D086D6975}"/>
                </a:ext>
              </a:extLst>
            </p:cNvPr>
            <p:cNvSpPr txBox="1"/>
            <p:nvPr/>
          </p:nvSpPr>
          <p:spPr>
            <a:xfrm>
              <a:off x="4201980" y="4579143"/>
              <a:ext cx="2310489" cy="1538883"/>
            </a:xfrm>
            <a:prstGeom prst="rect">
              <a:avLst/>
            </a:prstGeom>
            <a:noFill/>
          </p:spPr>
          <p:txBody>
            <a:bodyPr wrap="square" rtlCol="0">
              <a:spAutoFit/>
            </a:bodyPr>
            <a:lstStyle/>
            <a:p>
              <a:pPr algn="ctr"/>
              <a:r>
                <a:rPr lang="en-US" sz="5400" b="1" dirty="0">
                  <a:solidFill>
                    <a:schemeClr val="tx2"/>
                  </a:solidFill>
                </a:rPr>
                <a:t>147</a:t>
              </a:r>
            </a:p>
            <a:p>
              <a:pPr algn="ctr"/>
              <a:r>
                <a:rPr lang="en-US" sz="2000" dirty="0">
                  <a:solidFill>
                    <a:schemeClr val="tx2"/>
                  </a:solidFill>
                </a:rPr>
                <a:t>Persons Biked </a:t>
              </a:r>
            </a:p>
            <a:p>
              <a:pPr algn="ctr"/>
              <a:r>
                <a:rPr lang="en-US" sz="2000" dirty="0">
                  <a:solidFill>
                    <a:schemeClr val="tx2"/>
                  </a:solidFill>
                </a:rPr>
                <a:t>Only Days 2-7</a:t>
              </a:r>
            </a:p>
          </p:txBody>
        </p:sp>
        <p:sp>
          <p:nvSpPr>
            <p:cNvPr id="30" name="TextBox 29">
              <a:extLst>
                <a:ext uri="{FF2B5EF4-FFF2-40B4-BE49-F238E27FC236}">
                  <a16:creationId xmlns="" xmlns:a16="http://schemas.microsoft.com/office/drawing/2014/main" id="{C625742A-9297-483A-9A15-1E64EA99B458}"/>
                </a:ext>
              </a:extLst>
            </p:cNvPr>
            <p:cNvSpPr txBox="1"/>
            <p:nvPr/>
          </p:nvSpPr>
          <p:spPr>
            <a:xfrm>
              <a:off x="6512469" y="4575499"/>
              <a:ext cx="2286000" cy="1538883"/>
            </a:xfrm>
            <a:prstGeom prst="rect">
              <a:avLst/>
            </a:prstGeom>
            <a:noFill/>
          </p:spPr>
          <p:txBody>
            <a:bodyPr wrap="square" rtlCol="0">
              <a:spAutoFit/>
            </a:bodyPr>
            <a:lstStyle/>
            <a:p>
              <a:pPr algn="ctr"/>
              <a:r>
                <a:rPr lang="en-US" sz="5400" b="1" dirty="0">
                  <a:solidFill>
                    <a:schemeClr val="tx2"/>
                  </a:solidFill>
                </a:rPr>
                <a:t>131%</a:t>
              </a:r>
            </a:p>
            <a:p>
              <a:pPr algn="ctr"/>
              <a:r>
                <a:rPr lang="en-US" sz="2000" b="1" dirty="0">
                  <a:solidFill>
                    <a:schemeClr val="bg2"/>
                  </a:solidFill>
                </a:rPr>
                <a:t>Increase in Unique Bicyclists</a:t>
              </a:r>
            </a:p>
          </p:txBody>
        </p:sp>
      </p:grpSp>
      <p:grpSp>
        <p:nvGrpSpPr>
          <p:cNvPr id="31" name="Group 30">
            <a:extLst>
              <a:ext uri="{FF2B5EF4-FFF2-40B4-BE49-F238E27FC236}">
                <a16:creationId xmlns="" xmlns:a16="http://schemas.microsoft.com/office/drawing/2014/main" id="{CABBA620-C666-40D7-86EE-1B925116A045}"/>
              </a:ext>
            </a:extLst>
          </p:cNvPr>
          <p:cNvGrpSpPr/>
          <p:nvPr/>
        </p:nvGrpSpPr>
        <p:grpSpPr>
          <a:xfrm>
            <a:off x="1334071" y="3587708"/>
            <a:ext cx="9523858" cy="1852101"/>
            <a:chOff x="2081979" y="4573701"/>
            <a:chExt cx="6716490" cy="1852101"/>
          </a:xfrm>
        </p:grpSpPr>
        <p:sp>
          <p:nvSpPr>
            <p:cNvPr id="32" name="TextBox 31">
              <a:extLst>
                <a:ext uri="{FF2B5EF4-FFF2-40B4-BE49-F238E27FC236}">
                  <a16:creationId xmlns="" xmlns:a16="http://schemas.microsoft.com/office/drawing/2014/main" id="{D7BC9DC4-2BC3-43E9-A1E0-7E2142DF228D}"/>
                </a:ext>
              </a:extLst>
            </p:cNvPr>
            <p:cNvSpPr txBox="1"/>
            <p:nvPr/>
          </p:nvSpPr>
          <p:spPr>
            <a:xfrm>
              <a:off x="2081979" y="4573701"/>
              <a:ext cx="2228322" cy="1846659"/>
            </a:xfrm>
            <a:prstGeom prst="rect">
              <a:avLst/>
            </a:prstGeom>
            <a:noFill/>
          </p:spPr>
          <p:txBody>
            <a:bodyPr wrap="square" rtlCol="0">
              <a:spAutoFit/>
            </a:bodyPr>
            <a:lstStyle/>
            <a:p>
              <a:pPr algn="ctr"/>
              <a:r>
                <a:rPr lang="en-US" sz="5400" b="1" dirty="0">
                  <a:solidFill>
                    <a:schemeClr val="tx2"/>
                  </a:solidFill>
                </a:rPr>
                <a:t>24</a:t>
              </a:r>
            </a:p>
            <a:p>
              <a:pPr algn="ctr"/>
              <a:r>
                <a:rPr lang="en-US" sz="2000" dirty="0">
                  <a:solidFill>
                    <a:schemeClr val="tx2"/>
                  </a:solidFill>
                </a:rPr>
                <a:t>Persons Made Trips to </a:t>
              </a:r>
            </a:p>
            <a:p>
              <a:pPr algn="ctr"/>
              <a:r>
                <a:rPr lang="en-US" sz="2000" dirty="0">
                  <a:solidFill>
                    <a:schemeClr val="tx2"/>
                  </a:solidFill>
                </a:rPr>
                <a:t>British Columbia </a:t>
              </a:r>
            </a:p>
            <a:p>
              <a:pPr algn="ctr"/>
              <a:r>
                <a:rPr lang="en-US" sz="2000" dirty="0">
                  <a:solidFill>
                    <a:schemeClr val="tx2"/>
                  </a:solidFill>
                </a:rPr>
                <a:t>on Day 1</a:t>
              </a:r>
              <a:endParaRPr lang="en-US" dirty="0">
                <a:solidFill>
                  <a:schemeClr val="tx2"/>
                </a:solidFill>
              </a:endParaRPr>
            </a:p>
          </p:txBody>
        </p:sp>
        <p:sp>
          <p:nvSpPr>
            <p:cNvPr id="33" name="TextBox 32">
              <a:extLst>
                <a:ext uri="{FF2B5EF4-FFF2-40B4-BE49-F238E27FC236}">
                  <a16:creationId xmlns="" xmlns:a16="http://schemas.microsoft.com/office/drawing/2014/main" id="{4D79EC25-B08F-4567-96C8-79FDF10D6793}"/>
                </a:ext>
              </a:extLst>
            </p:cNvPr>
            <p:cNvSpPr txBox="1"/>
            <p:nvPr/>
          </p:nvSpPr>
          <p:spPr>
            <a:xfrm>
              <a:off x="4201980" y="4579143"/>
              <a:ext cx="2310489" cy="1846659"/>
            </a:xfrm>
            <a:prstGeom prst="rect">
              <a:avLst/>
            </a:prstGeom>
            <a:noFill/>
          </p:spPr>
          <p:txBody>
            <a:bodyPr wrap="square" rtlCol="0">
              <a:spAutoFit/>
            </a:bodyPr>
            <a:lstStyle/>
            <a:p>
              <a:pPr algn="ctr"/>
              <a:r>
                <a:rPr lang="en-US" sz="5400" b="1" dirty="0">
                  <a:solidFill>
                    <a:schemeClr val="tx2"/>
                  </a:solidFill>
                </a:rPr>
                <a:t>71</a:t>
              </a:r>
            </a:p>
            <a:p>
              <a:pPr algn="ctr"/>
              <a:r>
                <a:rPr lang="en-US" sz="2000" dirty="0">
                  <a:solidFill>
                    <a:schemeClr val="tx2"/>
                  </a:solidFill>
                </a:rPr>
                <a:t>Persons Made Trips to </a:t>
              </a:r>
            </a:p>
            <a:p>
              <a:pPr algn="ctr"/>
              <a:r>
                <a:rPr lang="en-US" sz="2000" dirty="0">
                  <a:solidFill>
                    <a:schemeClr val="tx2"/>
                  </a:solidFill>
                </a:rPr>
                <a:t>British Columbia </a:t>
              </a:r>
            </a:p>
            <a:p>
              <a:pPr algn="ctr"/>
              <a:r>
                <a:rPr lang="en-US" sz="2000" dirty="0">
                  <a:solidFill>
                    <a:schemeClr val="tx2"/>
                  </a:solidFill>
                </a:rPr>
                <a:t>Only Days 2-7</a:t>
              </a:r>
            </a:p>
          </p:txBody>
        </p:sp>
        <p:sp>
          <p:nvSpPr>
            <p:cNvPr id="34" name="TextBox 33">
              <a:extLst>
                <a:ext uri="{FF2B5EF4-FFF2-40B4-BE49-F238E27FC236}">
                  <a16:creationId xmlns="" xmlns:a16="http://schemas.microsoft.com/office/drawing/2014/main" id="{83503C3A-319C-4181-BEF8-531405800B36}"/>
                </a:ext>
              </a:extLst>
            </p:cNvPr>
            <p:cNvSpPr txBox="1"/>
            <p:nvPr/>
          </p:nvSpPr>
          <p:spPr>
            <a:xfrm>
              <a:off x="6512469" y="4575499"/>
              <a:ext cx="2286000" cy="1846659"/>
            </a:xfrm>
            <a:prstGeom prst="rect">
              <a:avLst/>
            </a:prstGeom>
            <a:noFill/>
          </p:spPr>
          <p:txBody>
            <a:bodyPr wrap="square" rtlCol="0">
              <a:spAutoFit/>
            </a:bodyPr>
            <a:lstStyle/>
            <a:p>
              <a:pPr algn="ctr"/>
              <a:r>
                <a:rPr lang="en-US" sz="5400" b="1" dirty="0">
                  <a:solidFill>
                    <a:schemeClr val="tx2"/>
                  </a:solidFill>
                </a:rPr>
                <a:t>196%</a:t>
              </a:r>
            </a:p>
            <a:p>
              <a:pPr algn="ctr"/>
              <a:r>
                <a:rPr lang="en-US" sz="2000" b="1" dirty="0">
                  <a:solidFill>
                    <a:schemeClr val="bg2"/>
                  </a:solidFill>
                </a:rPr>
                <a:t>Increase in </a:t>
              </a:r>
            </a:p>
            <a:p>
              <a:pPr algn="ctr"/>
              <a:r>
                <a:rPr lang="en-US" sz="2000" b="1" dirty="0">
                  <a:solidFill>
                    <a:schemeClr val="bg2"/>
                  </a:solidFill>
                </a:rPr>
                <a:t>Cross-Border </a:t>
              </a:r>
            </a:p>
            <a:p>
              <a:pPr algn="ctr"/>
              <a:r>
                <a:rPr lang="en-US" sz="2000" b="1" dirty="0">
                  <a:solidFill>
                    <a:schemeClr val="bg2"/>
                  </a:solidFill>
                </a:rPr>
                <a:t>Travelers</a:t>
              </a:r>
            </a:p>
          </p:txBody>
        </p:sp>
      </p:grpSp>
      <p:sp>
        <p:nvSpPr>
          <p:cNvPr id="35" name="Rectangle: Rounded Corners 34">
            <a:extLst>
              <a:ext uri="{FF2B5EF4-FFF2-40B4-BE49-F238E27FC236}">
                <a16:creationId xmlns="" xmlns:a16="http://schemas.microsoft.com/office/drawing/2014/main" id="{82166E98-E448-4A9E-8CD1-5B303D550150}"/>
              </a:ext>
            </a:extLst>
          </p:cNvPr>
          <p:cNvSpPr/>
          <p:nvPr/>
        </p:nvSpPr>
        <p:spPr>
          <a:xfrm>
            <a:off x="7851278" y="1499461"/>
            <a:ext cx="2899281" cy="4163919"/>
          </a:xfrm>
          <a:prstGeom prst="roundRect">
            <a:avLst/>
          </a:prstGeom>
          <a:noFill/>
          <a:ln w="762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92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The </a:t>
            </a:r>
            <a:r>
              <a:rPr lang="en-US" dirty="0" smtClean="0">
                <a:solidFill>
                  <a:srgbClr val="262626"/>
                </a:solidFill>
              </a:rPr>
              <a:t>smartphone </a:t>
            </a:r>
            <a:r>
              <a:rPr lang="en-US" dirty="0">
                <a:solidFill>
                  <a:srgbClr val="262626"/>
                </a:solidFill>
              </a:rPr>
              <a:t>approach resulted </a:t>
            </a:r>
            <a:r>
              <a:rPr lang="en-US" dirty="0" smtClean="0">
                <a:solidFill>
                  <a:srgbClr val="262626"/>
                </a:solidFill>
              </a:rPr>
              <a:t>in </a:t>
            </a:r>
            <a:r>
              <a:rPr lang="en-US" dirty="0" smtClean="0">
                <a:solidFill>
                  <a:schemeClr val="bg2"/>
                </a:solidFill>
              </a:rPr>
              <a:t>higher </a:t>
            </a:r>
            <a:r>
              <a:rPr lang="en-US" dirty="0">
                <a:solidFill>
                  <a:schemeClr val="bg2"/>
                </a:solidFill>
              </a:rPr>
              <a:t>trip rates </a:t>
            </a:r>
            <a:r>
              <a:rPr lang="en-US" dirty="0" smtClean="0">
                <a:solidFill>
                  <a:srgbClr val="262626"/>
                </a:solidFill>
              </a:rPr>
              <a:t>overall, including non-auto trips (walk</a:t>
            </a:r>
            <a:r>
              <a:rPr lang="en-US" dirty="0">
                <a:solidFill>
                  <a:srgbClr val="262626"/>
                </a:solidFill>
              </a:rPr>
              <a:t>, bike, transit). </a:t>
            </a:r>
          </a:p>
        </p:txBody>
      </p:sp>
      <p:graphicFrame>
        <p:nvGraphicFramePr>
          <p:cNvPr id="8" name="Table 7">
            <a:extLst>
              <a:ext uri="{FF2B5EF4-FFF2-40B4-BE49-F238E27FC236}">
                <a16:creationId xmlns="" xmlns:a16="http://schemas.microsoft.com/office/drawing/2014/main" id="{BA0EAA28-2615-47B3-AD33-9240B2036BA8}"/>
              </a:ext>
            </a:extLst>
          </p:cNvPr>
          <p:cNvGraphicFramePr>
            <a:graphicFrameLocks noGrp="1"/>
          </p:cNvGraphicFramePr>
          <p:nvPr>
            <p:extLst>
              <p:ext uri="{D42A27DB-BD31-4B8C-83A1-F6EECF244321}">
                <p14:modId xmlns:p14="http://schemas.microsoft.com/office/powerpoint/2010/main" val="2854359021"/>
              </p:ext>
            </p:extLst>
          </p:nvPr>
        </p:nvGraphicFramePr>
        <p:xfrm>
          <a:off x="790221" y="1807877"/>
          <a:ext cx="10611556" cy="3194051"/>
        </p:xfrm>
        <a:graphic>
          <a:graphicData uri="http://schemas.openxmlformats.org/drawingml/2006/table">
            <a:tbl>
              <a:tblPr firstRow="1" bandRow="1">
                <a:tableStyleId>{B301B821-A1FF-4177-AEE7-76D212191A09}</a:tableStyleId>
              </a:tblPr>
              <a:tblGrid>
                <a:gridCol w="2652889">
                  <a:extLst>
                    <a:ext uri="{9D8B030D-6E8A-4147-A177-3AD203B41FA5}">
                      <a16:colId xmlns="" xmlns:a16="http://schemas.microsoft.com/office/drawing/2014/main" val="20000"/>
                    </a:ext>
                  </a:extLst>
                </a:gridCol>
                <a:gridCol w="2652889">
                  <a:extLst>
                    <a:ext uri="{9D8B030D-6E8A-4147-A177-3AD203B41FA5}">
                      <a16:colId xmlns="" xmlns:a16="http://schemas.microsoft.com/office/drawing/2014/main" val="20001"/>
                    </a:ext>
                  </a:extLst>
                </a:gridCol>
                <a:gridCol w="2652889">
                  <a:extLst>
                    <a:ext uri="{9D8B030D-6E8A-4147-A177-3AD203B41FA5}">
                      <a16:colId xmlns="" xmlns:a16="http://schemas.microsoft.com/office/drawing/2014/main" val="20002"/>
                    </a:ext>
                  </a:extLst>
                </a:gridCol>
                <a:gridCol w="2652889">
                  <a:extLst>
                    <a:ext uri="{9D8B030D-6E8A-4147-A177-3AD203B41FA5}">
                      <a16:colId xmlns="" xmlns:a16="http://schemas.microsoft.com/office/drawing/2014/main" val="20003"/>
                    </a:ext>
                  </a:extLst>
                </a:gridCol>
              </a:tblGrid>
              <a:tr h="456293">
                <a:tc>
                  <a:txBody>
                    <a:bodyPr/>
                    <a:lstStyle/>
                    <a:p>
                      <a:pPr algn="ctr"/>
                      <a:r>
                        <a:rPr lang="en-US" sz="2000" dirty="0"/>
                        <a:t>Mode</a:t>
                      </a:r>
                    </a:p>
                  </a:txBody>
                  <a:tcPr anchor="ctr"/>
                </a:tc>
                <a:tc>
                  <a:txBody>
                    <a:bodyPr/>
                    <a:lstStyle/>
                    <a:p>
                      <a:pPr algn="ctr"/>
                      <a:r>
                        <a:rPr lang="en-US" sz="2000" dirty="0"/>
                        <a:t>2008</a:t>
                      </a:r>
                    </a:p>
                  </a:txBody>
                  <a:tcPr anchor="ctr"/>
                </a:tc>
                <a:tc>
                  <a:txBody>
                    <a:bodyPr/>
                    <a:lstStyle/>
                    <a:p>
                      <a:pPr algn="ctr"/>
                      <a:r>
                        <a:rPr lang="en-US" sz="2000" dirty="0"/>
                        <a:t>2018</a:t>
                      </a:r>
                    </a:p>
                  </a:txBody>
                  <a:tcPr anchor="ctr"/>
                </a:tc>
                <a:tc>
                  <a:txBody>
                    <a:bodyPr/>
                    <a:lstStyle/>
                    <a:p>
                      <a:pPr algn="ctr"/>
                      <a:r>
                        <a:rPr lang="en-US" sz="2000" dirty="0"/>
                        <a:t>%</a:t>
                      </a:r>
                      <a:r>
                        <a:rPr lang="en-US" sz="2000" baseline="0" dirty="0"/>
                        <a:t> </a:t>
                      </a:r>
                      <a:r>
                        <a:rPr lang="en-US" sz="2000" dirty="0"/>
                        <a:t>Change</a:t>
                      </a:r>
                    </a:p>
                  </a:txBody>
                  <a:tcPr anchor="ctr"/>
                </a:tc>
                <a:extLst>
                  <a:ext uri="{0D108BD9-81ED-4DB2-BD59-A6C34878D82A}">
                    <a16:rowId xmlns="" xmlns:a16="http://schemas.microsoft.com/office/drawing/2014/main" val="10000"/>
                  </a:ext>
                </a:extLst>
              </a:tr>
              <a:tr h="456293">
                <a:tc>
                  <a:txBody>
                    <a:bodyPr/>
                    <a:lstStyle/>
                    <a:p>
                      <a:pPr algn="ctr"/>
                      <a:r>
                        <a:rPr lang="en-US" sz="2000" dirty="0">
                          <a:solidFill>
                            <a:schemeClr val="tx2"/>
                          </a:solidFill>
                        </a:rPr>
                        <a:t>Auto</a:t>
                      </a:r>
                    </a:p>
                  </a:txBody>
                  <a:tcPr anchor="ctr"/>
                </a:tc>
                <a:tc>
                  <a:txBody>
                    <a:bodyPr/>
                    <a:lstStyle/>
                    <a:p>
                      <a:pPr algn="ctr"/>
                      <a:r>
                        <a:rPr lang="en-US" sz="2000" dirty="0">
                          <a:solidFill>
                            <a:schemeClr val="tx2"/>
                          </a:solidFill>
                        </a:rPr>
                        <a:t>3.08</a:t>
                      </a:r>
                    </a:p>
                  </a:txBody>
                  <a:tcPr anchor="ctr"/>
                </a:tc>
                <a:tc>
                  <a:txBody>
                    <a:bodyPr/>
                    <a:lstStyle/>
                    <a:p>
                      <a:pPr algn="ctr"/>
                      <a:r>
                        <a:rPr lang="en-US" sz="2000" dirty="0">
                          <a:solidFill>
                            <a:schemeClr val="tx2"/>
                          </a:solidFill>
                        </a:rPr>
                        <a:t>3.73</a:t>
                      </a:r>
                    </a:p>
                  </a:txBody>
                  <a:tcPr anchor="ctr"/>
                </a:tc>
                <a:tc>
                  <a:txBody>
                    <a:bodyPr/>
                    <a:lstStyle/>
                    <a:p>
                      <a:pPr algn="ctr"/>
                      <a:r>
                        <a:rPr lang="en-US" sz="2000" dirty="0">
                          <a:solidFill>
                            <a:schemeClr val="tx2"/>
                          </a:solidFill>
                        </a:rPr>
                        <a:t>+21</a:t>
                      </a:r>
                    </a:p>
                  </a:txBody>
                  <a:tcPr anchor="ctr"/>
                </a:tc>
                <a:extLst>
                  <a:ext uri="{0D108BD9-81ED-4DB2-BD59-A6C34878D82A}">
                    <a16:rowId xmlns="" xmlns:a16="http://schemas.microsoft.com/office/drawing/2014/main" val="10001"/>
                  </a:ext>
                </a:extLst>
              </a:tr>
              <a:tr h="456293">
                <a:tc>
                  <a:txBody>
                    <a:bodyPr/>
                    <a:lstStyle/>
                    <a:p>
                      <a:pPr algn="ctr"/>
                      <a:r>
                        <a:rPr lang="en-US" sz="2000" dirty="0">
                          <a:solidFill>
                            <a:schemeClr val="tx2"/>
                          </a:solidFill>
                        </a:rPr>
                        <a:t>Walk</a:t>
                      </a:r>
                    </a:p>
                  </a:txBody>
                  <a:tcPr anchor="ctr"/>
                </a:tc>
                <a:tc>
                  <a:txBody>
                    <a:bodyPr/>
                    <a:lstStyle/>
                    <a:p>
                      <a:pPr algn="ctr"/>
                      <a:r>
                        <a:rPr lang="en-US" sz="2000" dirty="0">
                          <a:solidFill>
                            <a:schemeClr val="tx2"/>
                          </a:solidFill>
                        </a:rPr>
                        <a:t>0.41</a:t>
                      </a:r>
                    </a:p>
                  </a:txBody>
                  <a:tcPr anchor="ctr"/>
                </a:tc>
                <a:tc>
                  <a:txBody>
                    <a:bodyPr/>
                    <a:lstStyle/>
                    <a:p>
                      <a:pPr algn="ctr"/>
                      <a:r>
                        <a:rPr lang="en-US" sz="2000" dirty="0">
                          <a:solidFill>
                            <a:schemeClr val="tx2"/>
                          </a:solidFill>
                        </a:rPr>
                        <a:t>0.59</a:t>
                      </a:r>
                    </a:p>
                  </a:txBody>
                  <a:tcPr anchor="ctr"/>
                </a:tc>
                <a:tc>
                  <a:txBody>
                    <a:bodyPr/>
                    <a:lstStyle/>
                    <a:p>
                      <a:pPr algn="ctr"/>
                      <a:r>
                        <a:rPr lang="en-US" sz="2000" dirty="0">
                          <a:solidFill>
                            <a:schemeClr val="tx2"/>
                          </a:solidFill>
                        </a:rPr>
                        <a:t>+45</a:t>
                      </a:r>
                    </a:p>
                  </a:txBody>
                  <a:tcPr anchor="ctr"/>
                </a:tc>
                <a:extLst>
                  <a:ext uri="{0D108BD9-81ED-4DB2-BD59-A6C34878D82A}">
                    <a16:rowId xmlns="" xmlns:a16="http://schemas.microsoft.com/office/drawing/2014/main" val="10002"/>
                  </a:ext>
                </a:extLst>
              </a:tr>
              <a:tr h="456293">
                <a:tc>
                  <a:txBody>
                    <a:bodyPr/>
                    <a:lstStyle/>
                    <a:p>
                      <a:pPr algn="ctr"/>
                      <a:r>
                        <a:rPr lang="en-US" sz="2000" dirty="0">
                          <a:solidFill>
                            <a:schemeClr val="tx2"/>
                          </a:solidFill>
                        </a:rPr>
                        <a:t>Bike</a:t>
                      </a:r>
                    </a:p>
                  </a:txBody>
                  <a:tcPr anchor="ctr"/>
                </a:tc>
                <a:tc>
                  <a:txBody>
                    <a:bodyPr/>
                    <a:lstStyle/>
                    <a:p>
                      <a:pPr algn="ctr"/>
                      <a:r>
                        <a:rPr lang="en-US" sz="2000" dirty="0">
                          <a:solidFill>
                            <a:schemeClr val="tx2"/>
                          </a:solidFill>
                        </a:rPr>
                        <a:t>0.11</a:t>
                      </a:r>
                    </a:p>
                  </a:txBody>
                  <a:tcPr anchor="ctr"/>
                </a:tc>
                <a:tc>
                  <a:txBody>
                    <a:bodyPr/>
                    <a:lstStyle/>
                    <a:p>
                      <a:pPr algn="ctr"/>
                      <a:r>
                        <a:rPr lang="en-US" sz="2000" dirty="0">
                          <a:solidFill>
                            <a:schemeClr val="tx2"/>
                          </a:solidFill>
                        </a:rPr>
                        <a:t>0.14</a:t>
                      </a:r>
                    </a:p>
                  </a:txBody>
                  <a:tcPr anchor="ctr"/>
                </a:tc>
                <a:tc>
                  <a:txBody>
                    <a:bodyPr/>
                    <a:lstStyle/>
                    <a:p>
                      <a:pPr algn="ctr"/>
                      <a:r>
                        <a:rPr lang="en-US" sz="2000" dirty="0">
                          <a:solidFill>
                            <a:schemeClr val="tx2"/>
                          </a:solidFill>
                        </a:rPr>
                        <a:t>+27</a:t>
                      </a:r>
                    </a:p>
                  </a:txBody>
                  <a:tcPr anchor="ctr"/>
                </a:tc>
                <a:extLst>
                  <a:ext uri="{0D108BD9-81ED-4DB2-BD59-A6C34878D82A}">
                    <a16:rowId xmlns="" xmlns:a16="http://schemas.microsoft.com/office/drawing/2014/main" val="10003"/>
                  </a:ext>
                </a:extLst>
              </a:tr>
              <a:tr h="456293">
                <a:tc>
                  <a:txBody>
                    <a:bodyPr/>
                    <a:lstStyle/>
                    <a:p>
                      <a:pPr algn="ctr"/>
                      <a:r>
                        <a:rPr lang="en-US" sz="2000" dirty="0">
                          <a:solidFill>
                            <a:schemeClr val="tx2"/>
                          </a:solidFill>
                        </a:rPr>
                        <a:t>Transit</a:t>
                      </a:r>
                    </a:p>
                  </a:txBody>
                  <a:tcPr anchor="ctr"/>
                </a:tc>
                <a:tc>
                  <a:txBody>
                    <a:bodyPr/>
                    <a:lstStyle/>
                    <a:p>
                      <a:pPr algn="ctr"/>
                      <a:r>
                        <a:rPr lang="en-US" sz="2000" dirty="0">
                          <a:solidFill>
                            <a:schemeClr val="tx2"/>
                          </a:solidFill>
                        </a:rPr>
                        <a:t>0.07</a:t>
                      </a:r>
                    </a:p>
                  </a:txBody>
                  <a:tcPr anchor="ctr"/>
                </a:tc>
                <a:tc>
                  <a:txBody>
                    <a:bodyPr/>
                    <a:lstStyle/>
                    <a:p>
                      <a:pPr algn="ctr"/>
                      <a:r>
                        <a:rPr lang="en-US" sz="2000" dirty="0">
                          <a:solidFill>
                            <a:schemeClr val="tx2"/>
                          </a:solidFill>
                        </a:rPr>
                        <a:t>0.13</a:t>
                      </a:r>
                    </a:p>
                  </a:txBody>
                  <a:tcPr anchor="ctr"/>
                </a:tc>
                <a:tc>
                  <a:txBody>
                    <a:bodyPr/>
                    <a:lstStyle/>
                    <a:p>
                      <a:pPr algn="ctr"/>
                      <a:r>
                        <a:rPr lang="en-US" sz="2000" dirty="0">
                          <a:solidFill>
                            <a:schemeClr val="tx2"/>
                          </a:solidFill>
                        </a:rPr>
                        <a:t>+80</a:t>
                      </a:r>
                    </a:p>
                  </a:txBody>
                  <a:tcPr anchor="ctr"/>
                </a:tc>
                <a:extLst>
                  <a:ext uri="{0D108BD9-81ED-4DB2-BD59-A6C34878D82A}">
                    <a16:rowId xmlns="" xmlns:a16="http://schemas.microsoft.com/office/drawing/2014/main" val="10004"/>
                  </a:ext>
                </a:extLst>
              </a:tr>
              <a:tr h="456293">
                <a:tc>
                  <a:txBody>
                    <a:bodyPr/>
                    <a:lstStyle/>
                    <a:p>
                      <a:pPr algn="ctr"/>
                      <a:r>
                        <a:rPr lang="en-US" sz="2000" dirty="0">
                          <a:solidFill>
                            <a:schemeClr val="tx2"/>
                          </a:solidFill>
                        </a:rPr>
                        <a:t>Other</a:t>
                      </a:r>
                    </a:p>
                  </a:txBody>
                  <a:tcPr anchor="ctr"/>
                </a:tc>
                <a:tc>
                  <a:txBody>
                    <a:bodyPr/>
                    <a:lstStyle/>
                    <a:p>
                      <a:pPr algn="ctr"/>
                      <a:r>
                        <a:rPr lang="en-US" sz="2000" dirty="0">
                          <a:solidFill>
                            <a:schemeClr val="tx2"/>
                          </a:solidFill>
                        </a:rPr>
                        <a:t>0.13</a:t>
                      </a:r>
                    </a:p>
                  </a:txBody>
                  <a:tcPr anchor="ctr"/>
                </a:tc>
                <a:tc>
                  <a:txBody>
                    <a:bodyPr/>
                    <a:lstStyle/>
                    <a:p>
                      <a:pPr algn="ctr"/>
                      <a:r>
                        <a:rPr lang="en-US" sz="2000" dirty="0">
                          <a:solidFill>
                            <a:schemeClr val="tx2"/>
                          </a:solidFill>
                        </a:rPr>
                        <a:t>0.11</a:t>
                      </a:r>
                    </a:p>
                  </a:txBody>
                  <a:tcPr anchor="ctr"/>
                </a:tc>
                <a:tc>
                  <a:txBody>
                    <a:bodyPr/>
                    <a:lstStyle/>
                    <a:p>
                      <a:pPr algn="ctr"/>
                      <a:r>
                        <a:rPr lang="en-US" sz="2000" dirty="0">
                          <a:solidFill>
                            <a:schemeClr val="tx2"/>
                          </a:solidFill>
                        </a:rPr>
                        <a:t>-17</a:t>
                      </a:r>
                    </a:p>
                  </a:txBody>
                  <a:tcPr anchor="ctr"/>
                </a:tc>
                <a:extLst>
                  <a:ext uri="{0D108BD9-81ED-4DB2-BD59-A6C34878D82A}">
                    <a16:rowId xmlns="" xmlns:a16="http://schemas.microsoft.com/office/drawing/2014/main" val="10005"/>
                  </a:ext>
                </a:extLst>
              </a:tr>
              <a:tr h="456293">
                <a:tc>
                  <a:txBody>
                    <a:bodyPr/>
                    <a:lstStyle/>
                    <a:p>
                      <a:pPr algn="ctr"/>
                      <a:r>
                        <a:rPr lang="en-US" sz="2000" b="1" dirty="0">
                          <a:solidFill>
                            <a:schemeClr val="tx2"/>
                          </a:solidFill>
                        </a:rPr>
                        <a:t>Total</a:t>
                      </a:r>
                    </a:p>
                  </a:txBody>
                  <a:tcPr anchor="ctr"/>
                </a:tc>
                <a:tc>
                  <a:txBody>
                    <a:bodyPr/>
                    <a:lstStyle/>
                    <a:p>
                      <a:pPr algn="ctr"/>
                      <a:r>
                        <a:rPr lang="en-US" sz="2000" b="1" dirty="0">
                          <a:solidFill>
                            <a:schemeClr val="tx2"/>
                          </a:solidFill>
                        </a:rPr>
                        <a:t>3.8</a:t>
                      </a:r>
                    </a:p>
                  </a:txBody>
                  <a:tcPr anchor="ctr"/>
                </a:tc>
                <a:tc>
                  <a:txBody>
                    <a:bodyPr/>
                    <a:lstStyle/>
                    <a:p>
                      <a:pPr algn="ctr"/>
                      <a:r>
                        <a:rPr lang="en-US" sz="2000" b="1" dirty="0">
                          <a:solidFill>
                            <a:schemeClr val="tx2"/>
                          </a:solidFill>
                        </a:rPr>
                        <a:t>4.7</a:t>
                      </a:r>
                    </a:p>
                  </a:txBody>
                  <a:tcPr anchor="ctr"/>
                </a:tc>
                <a:tc>
                  <a:txBody>
                    <a:bodyPr/>
                    <a:lstStyle/>
                    <a:p>
                      <a:pPr algn="ctr"/>
                      <a:r>
                        <a:rPr lang="en-US" sz="2000" b="1" dirty="0">
                          <a:solidFill>
                            <a:schemeClr val="tx2"/>
                          </a:solidFill>
                        </a:rPr>
                        <a:t>+24</a:t>
                      </a:r>
                    </a:p>
                  </a:txBody>
                  <a:tcPr anchor="ctr"/>
                </a:tc>
                <a:extLst>
                  <a:ext uri="{0D108BD9-81ED-4DB2-BD59-A6C34878D82A}">
                    <a16:rowId xmlns="" xmlns:a16="http://schemas.microsoft.com/office/drawing/2014/main" val="10006"/>
                  </a:ext>
                </a:extLst>
              </a:tr>
            </a:tbl>
          </a:graphicData>
        </a:graphic>
      </p:graphicFrame>
      <p:sp>
        <p:nvSpPr>
          <p:cNvPr id="6" name="Rectangle: Rounded Corners 5">
            <a:extLst>
              <a:ext uri="{FF2B5EF4-FFF2-40B4-BE49-F238E27FC236}">
                <a16:creationId xmlns="" xmlns:a16="http://schemas.microsoft.com/office/drawing/2014/main" id="{0300095E-2245-4D76-A68E-30693E0EE9E7}"/>
              </a:ext>
            </a:extLst>
          </p:cNvPr>
          <p:cNvSpPr/>
          <p:nvPr/>
        </p:nvSpPr>
        <p:spPr>
          <a:xfrm>
            <a:off x="9241497" y="1650669"/>
            <a:ext cx="1731302" cy="3515097"/>
          </a:xfrm>
          <a:prstGeom prst="roundRect">
            <a:avLst/>
          </a:prstGeom>
          <a:noFill/>
          <a:ln w="762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477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a:xfrm>
            <a:off x="790222" y="274638"/>
            <a:ext cx="11077313" cy="960728"/>
          </a:xfrm>
        </p:spPr>
        <p:txBody>
          <a:bodyPr/>
          <a:lstStyle/>
          <a:p>
            <a:r>
              <a:rPr lang="en-US" dirty="0" smtClean="0">
                <a:solidFill>
                  <a:srgbClr val="262626"/>
                </a:solidFill>
              </a:rPr>
              <a:t>Smartphone data collection captured </a:t>
            </a:r>
            <a:r>
              <a:rPr lang="en-US" dirty="0">
                <a:solidFill>
                  <a:schemeClr val="bg2"/>
                </a:solidFill>
              </a:rPr>
              <a:t>more accurate trip counts </a:t>
            </a:r>
            <a:r>
              <a:rPr lang="en-US" dirty="0">
                <a:solidFill>
                  <a:srgbClr val="262626"/>
                </a:solidFill>
              </a:rPr>
              <a:t>compared </a:t>
            </a:r>
            <a:r>
              <a:rPr lang="en-US" dirty="0" smtClean="0">
                <a:solidFill>
                  <a:srgbClr val="262626"/>
                </a:solidFill>
              </a:rPr>
              <a:t>to the manual data collection.</a:t>
            </a:r>
            <a:endParaRPr lang="en-US" dirty="0">
              <a:solidFill>
                <a:srgbClr val="262626"/>
              </a:solidFill>
            </a:endParaRPr>
          </a:p>
        </p:txBody>
      </p:sp>
      <p:pic>
        <p:nvPicPr>
          <p:cNvPr id="3" name="Picture 2">
            <a:extLst>
              <a:ext uri="{FF2B5EF4-FFF2-40B4-BE49-F238E27FC236}">
                <a16:creationId xmlns="" xmlns:a16="http://schemas.microsoft.com/office/drawing/2014/main" id="{62B259CC-351C-4C60-A206-FFBEB8FD8837}"/>
              </a:ext>
            </a:extLst>
          </p:cNvPr>
          <p:cNvPicPr>
            <a:picLocks noChangeAspect="1"/>
          </p:cNvPicPr>
          <p:nvPr/>
        </p:nvPicPr>
        <p:blipFill>
          <a:blip r:embed="rId3"/>
          <a:stretch>
            <a:fillRect/>
          </a:stretch>
        </p:blipFill>
        <p:spPr>
          <a:xfrm>
            <a:off x="1524000" y="1328976"/>
            <a:ext cx="9144000" cy="4572000"/>
          </a:xfrm>
          <a:prstGeom prst="rect">
            <a:avLst/>
          </a:prstGeom>
        </p:spPr>
      </p:pic>
      <p:sp>
        <p:nvSpPr>
          <p:cNvPr id="10" name="Rectangle: Rounded Corners 9">
            <a:extLst>
              <a:ext uri="{FF2B5EF4-FFF2-40B4-BE49-F238E27FC236}">
                <a16:creationId xmlns="" xmlns:a16="http://schemas.microsoft.com/office/drawing/2014/main" id="{4B2CD39E-E829-46B7-AA00-BAF7E092F62D}"/>
              </a:ext>
            </a:extLst>
          </p:cNvPr>
          <p:cNvSpPr/>
          <p:nvPr/>
        </p:nvSpPr>
        <p:spPr>
          <a:xfrm>
            <a:off x="1790373" y="1415602"/>
            <a:ext cx="865232" cy="4149456"/>
          </a:xfrm>
          <a:prstGeom prst="roundRect">
            <a:avLst/>
          </a:prstGeom>
          <a:noFill/>
          <a:ln w="762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 xmlns:a16="http://schemas.microsoft.com/office/drawing/2014/main" id="{179AD155-9F9F-46EA-B0B9-77E2361974BB}"/>
              </a:ext>
            </a:extLst>
          </p:cNvPr>
          <p:cNvSpPr/>
          <p:nvPr/>
        </p:nvSpPr>
        <p:spPr>
          <a:xfrm>
            <a:off x="9716269" y="3299254"/>
            <a:ext cx="865232" cy="2265804"/>
          </a:xfrm>
          <a:prstGeom prst="roundRect">
            <a:avLst/>
          </a:prstGeom>
          <a:noFill/>
          <a:ln w="762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587368"/>
      </p:ext>
    </p:extLst>
  </p:cSld>
  <p:clrMapOvr>
    <a:masterClrMapping/>
  </p:clrMapOvr>
</p:sld>
</file>

<file path=ppt/theme/theme1.xml><?xml version="1.0" encoding="utf-8"?>
<a:theme xmlns:a="http://schemas.openxmlformats.org/drawingml/2006/main" name="PowerPoint Presentation">
  <a:themeElements>
    <a:clrScheme name="Custom 8">
      <a:dk1>
        <a:srgbClr val="48484A"/>
      </a:dk1>
      <a:lt1>
        <a:sysClr val="window" lastClr="FFFFFF"/>
      </a:lt1>
      <a:dk2>
        <a:srgbClr val="262626"/>
      </a:dk2>
      <a:lt2>
        <a:srgbClr val="F68B1F"/>
      </a:lt2>
      <a:accent1>
        <a:srgbClr val="006FA1"/>
      </a:accent1>
      <a:accent2>
        <a:srgbClr val="88CADE"/>
      </a:accent2>
      <a:accent3>
        <a:srgbClr val="65B360"/>
      </a:accent3>
      <a:accent4>
        <a:srgbClr val="FFC20E"/>
      </a:accent4>
      <a:accent5>
        <a:srgbClr val="514D85"/>
      </a:accent5>
      <a:accent6>
        <a:srgbClr val="9C122B"/>
      </a:accent6>
      <a:hlink>
        <a:srgbClr val="0000FF"/>
      </a:hlink>
      <a:folHlink>
        <a:srgbClr val="B1B3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a:solidFill>
              <a:schemeClr val="tx1">
                <a:lumMod val="50000"/>
                <a:lumOff val="50000"/>
              </a:schemeClr>
            </a:solidFill>
          </a:defRPr>
        </a:defPPr>
      </a:lstStyle>
    </a:txDef>
  </a:objectDefaults>
  <a:extraClrSchemeLst/>
  <a:extLst>
    <a:ext uri="{05A4C25C-085E-4340-85A3-A5531E510DB2}">
      <thm15:themeFamily xmlns:thm15="http://schemas.microsoft.com/office/thememl/2012/main" name="PowerPoint Presentation - Wide Format.potx" id="{7CE3FE93-053C-446A-AC59-7A42AAF5FF43}" vid="{63557AF2-2D9F-4E61-AB0E-05BD6FB84A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4c265f44-5553-4b88-8776-487c6beffe03">Power Point</Category>
    <Practice xmlns="4c265f44-5553-4b88-8776-487c6beffe03">CORP</Practi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4322EC559C6C46AD7C246A9C6A9593" ma:contentTypeVersion="2" ma:contentTypeDescription="Create a new document." ma:contentTypeScope="" ma:versionID="a38972bdc2a28b491e8b5d76cc384854">
  <xsd:schema xmlns:xsd="http://www.w3.org/2001/XMLSchema" xmlns:xs="http://www.w3.org/2001/XMLSchema" xmlns:p="http://schemas.microsoft.com/office/2006/metadata/properties" xmlns:ns2="4c265f44-5553-4b88-8776-487c6beffe03" targetNamespace="http://schemas.microsoft.com/office/2006/metadata/properties" ma:root="true" ma:fieldsID="596bb8cd0db947c7da86bc56901a4608" ns2:_="">
    <xsd:import namespace="4c265f44-5553-4b88-8776-487c6beffe03"/>
    <xsd:element name="properties">
      <xsd:complexType>
        <xsd:sequence>
          <xsd:element name="documentManagement">
            <xsd:complexType>
              <xsd:all>
                <xsd:element ref="ns2:Category" minOccurs="0"/>
                <xsd:element ref="ns2:Practi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265f44-5553-4b88-8776-487c6beffe03" elementFormDefault="qualified">
    <xsd:import namespace="http://schemas.microsoft.com/office/2006/documentManagement/types"/>
    <xsd:import namespace="http://schemas.microsoft.com/office/infopath/2007/PartnerControls"/>
    <xsd:element name="Category" ma:index="2" nillable="true" ma:displayName="Category" ma:default="Acoustics Output" ma:format="Dropdown" ma:internalName="Category">
      <xsd:simpleType>
        <xsd:restriction base="dms:Choice">
          <xsd:enumeration value="Acoustics Output"/>
          <xsd:enumeration value="AutoCAD"/>
          <xsd:enumeration value="Other"/>
          <xsd:enumeration value="Power Point"/>
          <xsd:enumeration value="Proposal and Report"/>
          <xsd:enumeration value="Questionnaire"/>
          <xsd:enumeration value="Resume"/>
          <xsd:enumeration value="Stationery"/>
          <xsd:enumeration value="Guidance Document"/>
          <xsd:enumeration value="Contracting"/>
        </xsd:restriction>
      </xsd:simpleType>
    </xsd:element>
    <xsd:element name="Practice" ma:index="3" nillable="true" ma:displayName="Practice" ma:default="CORP" ma:format="Dropdown" ma:internalName="Practice">
      <xsd:simpleType>
        <xsd:restriction base="dms:Choice">
          <xsd:enumeration value="CORP"/>
          <xsd:enumeration value="MIS"/>
          <xsd:enumeration value="TAE"/>
          <xsd:enumeration value="TQM"/>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B548D2-16E5-4D59-9228-B99A31CAF826}">
  <ds:schemaRefs>
    <ds:schemaRef ds:uri="http://schemas.microsoft.com/office/2006/documentManagement/types"/>
    <ds:schemaRef ds:uri="http://schemas.microsoft.com/office/infopath/2007/PartnerControls"/>
    <ds:schemaRef ds:uri="http://schemas.microsoft.com/office/2006/metadata/properties"/>
    <ds:schemaRef ds:uri="http://purl.org/dc/dcmitype/"/>
    <ds:schemaRef ds:uri="http://purl.org/dc/elements/1.1/"/>
    <ds:schemaRef ds:uri="http://www.w3.org/XML/1998/namespace"/>
    <ds:schemaRef ds:uri="http://schemas.openxmlformats.org/package/2006/metadata/core-properties"/>
    <ds:schemaRef ds:uri="4c265f44-5553-4b88-8776-487c6beffe03"/>
    <ds:schemaRef ds:uri="http://purl.org/dc/terms/"/>
  </ds:schemaRefs>
</ds:datastoreItem>
</file>

<file path=customXml/itemProps2.xml><?xml version="1.0" encoding="utf-8"?>
<ds:datastoreItem xmlns:ds="http://schemas.openxmlformats.org/officeDocument/2006/customXml" ds:itemID="{E23E702B-A4A8-49D1-8100-74D24C5D8E81}">
  <ds:schemaRefs>
    <ds:schemaRef ds:uri="http://schemas.microsoft.com/sharepoint/v3/contenttype/forms"/>
  </ds:schemaRefs>
</ds:datastoreItem>
</file>

<file path=customXml/itemProps3.xml><?xml version="1.0" encoding="utf-8"?>
<ds:datastoreItem xmlns:ds="http://schemas.openxmlformats.org/officeDocument/2006/customXml" ds:itemID="{E5F42501-FD43-4347-8465-A1634AD528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265f44-5553-4b88-8776-487c6beffe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Presentation - Wide Format</Template>
  <TotalTime>5590</TotalTime>
  <Words>1410</Words>
  <Application>Microsoft Office PowerPoint</Application>
  <PresentationFormat>Widescreen</PresentationFormat>
  <Paragraphs>208</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Lucida Grande</vt:lpstr>
      <vt:lpstr>PowerPoint Presentation</vt:lpstr>
      <vt:lpstr>PowerPoint Presentation</vt:lpstr>
      <vt:lpstr>Presentation Overview</vt:lpstr>
      <vt:lpstr>About WCOG and the Study Region</vt:lpstr>
      <vt:lpstr>WCOG uses survey data for several purposes, including:</vt:lpstr>
      <vt:lpstr>The 2018 WCOG HTS covered 1,451 households, with 60% using smartphones to collect travel data for up to 7 days.</vt:lpstr>
      <vt:lpstr>The smartphone-based study approach helped provide greater quantity and quality data, supporting many WCOG’s use cases.</vt:lpstr>
      <vt:lpstr>Multi-day data collection provided more insight into rare travel behaviors and weekend-specific travel. </vt:lpstr>
      <vt:lpstr>The smartphone approach resulted in higher trip rates overall, including non-auto trips (walk, bike, transit). </vt:lpstr>
      <vt:lpstr>Smartphone data collection captured more accurate trip counts compared to the manual data collection.</vt:lpstr>
      <vt:lpstr>Smartphones collected higher shares of short-distance trips compared to the manual data collection.</vt:lpstr>
      <vt:lpstr>Smartphone participants were younger and matched the population age distribution more closely.  </vt:lpstr>
      <vt:lpstr>Higher trip counts also increased spatial coverage across study and neighboring regions. </vt:lpstr>
      <vt:lpstr>Key Takeaways and Next Steps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Abigail Rosenson</dc:creator>
  <cp:lastModifiedBy>Lethal Coe</cp:lastModifiedBy>
  <cp:revision>113</cp:revision>
  <cp:lastPrinted>2019-05-29T19:08:05Z</cp:lastPrinted>
  <dcterms:created xsi:type="dcterms:W3CDTF">2019-04-25T15:57:37Z</dcterms:created>
  <dcterms:modified xsi:type="dcterms:W3CDTF">2019-05-29T23:17:23Z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0x010100654322EC559C6C46AD7C246A9C6A9593</vt:lpwstr>
  </property>
</Properties>
</file>